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56" r:id="rId3"/>
    <p:sldId id="257" r:id="rId4"/>
    <p:sldId id="258" r:id="rId5"/>
    <p:sldId id="259" r:id="rId6"/>
    <p:sldId id="263" r:id="rId7"/>
    <p:sldId id="264" r:id="rId8"/>
    <p:sldId id="261" r:id="rId9"/>
    <p:sldId id="265" r:id="rId10"/>
    <p:sldId id="260" r:id="rId11"/>
  </p:sldIdLst>
  <p:sldSz cx="9144000" cy="5143500" type="screen16x9"/>
  <p:notesSz cx="6669088" cy="9872663"/>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0130" autoAdjust="0"/>
  </p:normalViewPr>
  <p:slideViewPr>
    <p:cSldViewPr snapToGrid="0">
      <p:cViewPr varScale="1">
        <p:scale>
          <a:sx n="105" d="100"/>
          <a:sy n="105" d="100"/>
        </p:scale>
        <p:origin x="1656"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2" d="100"/>
          <a:sy n="102" d="100"/>
        </p:scale>
        <p:origin x="351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ugtem\AppData\Local\Microsoft\Windows\Temporary%20Internet%20Files\Content.Outlook\5VEYQ0V4\luchtenberg%20kadast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gtem\AppData\Local\Microsoft\Windows\Temporary%20Internet%20Files\Content.Outlook\Q712NQGE\luchtenberg%20kadast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ugtem\AppData\Local\Microsoft\Windows\Temporary%20Internet%20Files\Content.Outlook\Q712NQGE\luchtenberg%20kadast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ugtem\AppData\Local\Microsoft\Windows\Temporary%20Internet%20Files\Content.Outlook\Q712NQGE\luchtenberg%20kadaster.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Vrijkomende Agrarische Bebouwing (VAB)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stacked"/>
        <c:varyColors val="0"/>
        <c:ser>
          <c:idx val="0"/>
          <c:order val="0"/>
          <c:tx>
            <c:strRef>
              <c:f>'[luchtenberg kadaster.xlsx]vab''s'!$A$16</c:f>
              <c:strCache>
                <c:ptCount val="1"/>
                <c:pt idx="0">
                  <c:v>Bedrijfsfunctie</c:v>
                </c:pt>
              </c:strCache>
            </c:strRef>
          </c:tx>
          <c:spPr>
            <a:solidFill>
              <a:schemeClr val="accent1"/>
            </a:solidFill>
            <a:ln>
              <a:noFill/>
            </a:ln>
            <a:effectLst/>
          </c:spPr>
          <c:invertIfNegative val="0"/>
          <c:cat>
            <c:strRef>
              <c:f>'[luchtenberg kadaster.xlsx]vab''s'!$B$15:$C$15</c:f>
              <c:strCache>
                <c:ptCount val="2"/>
                <c:pt idx="0">
                  <c:v>2000-2012</c:v>
                </c:pt>
                <c:pt idx="1">
                  <c:v>2012-2030</c:v>
                </c:pt>
              </c:strCache>
            </c:strRef>
          </c:cat>
          <c:val>
            <c:numRef>
              <c:f>'[luchtenberg kadaster.xlsx]vab''s'!$B$16:$C$16</c:f>
              <c:numCache>
                <c:formatCode>General</c:formatCode>
                <c:ptCount val="2"/>
                <c:pt idx="0">
                  <c:v>3.2</c:v>
                </c:pt>
                <c:pt idx="1">
                  <c:v>6</c:v>
                </c:pt>
              </c:numCache>
            </c:numRef>
          </c:val>
          <c:extLst>
            <c:ext xmlns:c16="http://schemas.microsoft.com/office/drawing/2014/chart" uri="{C3380CC4-5D6E-409C-BE32-E72D297353CC}">
              <c16:uniqueId val="{00000000-4E39-4AAC-B06E-5375F20AF61E}"/>
            </c:ext>
          </c:extLst>
        </c:ser>
        <c:ser>
          <c:idx val="1"/>
          <c:order val="1"/>
          <c:tx>
            <c:strRef>
              <c:f>'[luchtenberg kadaster.xlsx]vab''s'!$A$17</c:f>
              <c:strCache>
                <c:ptCount val="1"/>
                <c:pt idx="0">
                  <c:v>Woonfunctie (geheel of gedeeltelijk)</c:v>
                </c:pt>
              </c:strCache>
            </c:strRef>
          </c:tx>
          <c:spPr>
            <a:solidFill>
              <a:schemeClr val="accent2"/>
            </a:solidFill>
            <a:ln>
              <a:noFill/>
            </a:ln>
            <a:effectLst/>
          </c:spPr>
          <c:invertIfNegative val="0"/>
          <c:cat>
            <c:strRef>
              <c:f>'[luchtenberg kadaster.xlsx]vab''s'!$B$15:$C$15</c:f>
              <c:strCache>
                <c:ptCount val="2"/>
                <c:pt idx="0">
                  <c:v>2000-2012</c:v>
                </c:pt>
                <c:pt idx="1">
                  <c:v>2012-2030</c:v>
                </c:pt>
              </c:strCache>
            </c:strRef>
          </c:cat>
          <c:val>
            <c:numRef>
              <c:f>'[luchtenberg kadaster.xlsx]vab''s'!$B$17:$C$17</c:f>
              <c:numCache>
                <c:formatCode>General</c:formatCode>
                <c:ptCount val="2"/>
                <c:pt idx="0">
                  <c:v>5</c:v>
                </c:pt>
                <c:pt idx="1">
                  <c:v>7.1</c:v>
                </c:pt>
              </c:numCache>
            </c:numRef>
          </c:val>
          <c:extLst>
            <c:ext xmlns:c16="http://schemas.microsoft.com/office/drawing/2014/chart" uri="{C3380CC4-5D6E-409C-BE32-E72D297353CC}">
              <c16:uniqueId val="{00000001-4E39-4AAC-B06E-5375F20AF61E}"/>
            </c:ext>
          </c:extLst>
        </c:ser>
        <c:dLbls>
          <c:showLegendKey val="0"/>
          <c:showVal val="0"/>
          <c:showCatName val="0"/>
          <c:showSerName val="0"/>
          <c:showPercent val="0"/>
          <c:showBubbleSize val="0"/>
        </c:dLbls>
        <c:gapWidth val="150"/>
        <c:overlap val="100"/>
        <c:axId val="515493736"/>
        <c:axId val="515493344"/>
      </c:barChart>
      <c:catAx>
        <c:axId val="51549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15493344"/>
        <c:crosses val="autoZero"/>
        <c:auto val="1"/>
        <c:lblAlgn val="ctr"/>
        <c:lblOffset val="100"/>
        <c:noMultiLvlLbl val="0"/>
      </c:catAx>
      <c:valAx>
        <c:axId val="51549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dirty="0"/>
                  <a:t>Hectares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15493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Bouwperiode VAB </a:t>
            </a:r>
            <a:r>
              <a:rPr lang="nl-NL" baseline="0" dirty="0"/>
              <a:t>2000-2012</a:t>
            </a:r>
            <a:endParaRPr lang="nl-N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E8-4AAA-A4F3-939121D7CB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E8-4AAA-A4F3-939121D7CB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E8-4AAA-A4F3-939121D7CB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E8-4AAA-A4F3-939121D7CB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FE8-4AAA-A4F3-939121D7CB7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E8-4AAA-A4F3-939121D7CB7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FE8-4AAA-A4F3-939121D7CB78}"/>
              </c:ext>
            </c:extLst>
          </c:dPt>
          <c:cat>
            <c:strRef>
              <c:f>'[luchtenberg kadaster.xlsx]vab''s'!$B$5:$H$5</c:f>
              <c:strCache>
                <c:ptCount val="7"/>
                <c:pt idx="0">
                  <c:v>&lt;1800</c:v>
                </c:pt>
                <c:pt idx="1">
                  <c:v>1800-1920</c:v>
                </c:pt>
                <c:pt idx="2">
                  <c:v>1920-1940</c:v>
                </c:pt>
                <c:pt idx="3">
                  <c:v>1940-1965</c:v>
                </c:pt>
                <c:pt idx="4">
                  <c:v>1965-1993</c:v>
                </c:pt>
                <c:pt idx="5">
                  <c:v>1993-2010</c:v>
                </c:pt>
                <c:pt idx="6">
                  <c:v>&gt;=2010</c:v>
                </c:pt>
              </c:strCache>
            </c:strRef>
          </c:cat>
          <c:val>
            <c:numRef>
              <c:f>'[luchtenberg kadaster.xlsx]vab''s'!$B$7:$H$7</c:f>
              <c:numCache>
                <c:formatCode>0.0</c:formatCode>
                <c:ptCount val="7"/>
                <c:pt idx="0">
                  <c:v>0.18781231974100002</c:v>
                </c:pt>
                <c:pt idx="1">
                  <c:v>3.57234139947664</c:v>
                </c:pt>
                <c:pt idx="2">
                  <c:v>0.98357411875834022</c:v>
                </c:pt>
                <c:pt idx="3">
                  <c:v>1.4219358455129902</c:v>
                </c:pt>
                <c:pt idx="4">
                  <c:v>1.2781688243441303</c:v>
                </c:pt>
                <c:pt idx="5">
                  <c:v>0.64198353893906002</c:v>
                </c:pt>
                <c:pt idx="6">
                  <c:v>0.13648503754300001</c:v>
                </c:pt>
              </c:numCache>
            </c:numRef>
          </c:val>
          <c:extLst>
            <c:ext xmlns:c16="http://schemas.microsoft.com/office/drawing/2014/chart" uri="{C3380CC4-5D6E-409C-BE32-E72D297353CC}">
              <c16:uniqueId val="{0000000E-4FE8-4AAA-A4F3-939121D7CB78}"/>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6.3371356147021551E-2"/>
          <c:y val="0.32651428988043163"/>
          <c:w val="0.19042224284702056"/>
          <c:h val="0.54687882764654416"/>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Prognose</a:t>
            </a:r>
            <a:r>
              <a:rPr lang="nl-NL" baseline="0" dirty="0"/>
              <a:t> Bouwperiode VAB 2012-2030</a:t>
            </a:r>
            <a:endParaRPr lang="nl-N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9D-4314-A49B-62C9E077D8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9D-4314-A49B-62C9E077D8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9D-4314-A49B-62C9E077D8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9D-4314-A49B-62C9E077D8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D9D-4314-A49B-62C9E077D83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D9D-4314-A49B-62C9E077D83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D9D-4314-A49B-62C9E077D831}"/>
              </c:ext>
            </c:extLst>
          </c:dPt>
          <c:cat>
            <c:strRef>
              <c:f>'[luchtenberg kadaster.xlsx]vab''s'!$B$8:$H$8</c:f>
              <c:strCache>
                <c:ptCount val="7"/>
                <c:pt idx="0">
                  <c:v>&lt;1800</c:v>
                </c:pt>
                <c:pt idx="1">
                  <c:v>1800-1920</c:v>
                </c:pt>
                <c:pt idx="2">
                  <c:v>1920-1940</c:v>
                </c:pt>
                <c:pt idx="3">
                  <c:v>1940-1965</c:v>
                </c:pt>
                <c:pt idx="4">
                  <c:v>1965-1993</c:v>
                </c:pt>
                <c:pt idx="5">
                  <c:v>1993-2010</c:v>
                </c:pt>
                <c:pt idx="6">
                  <c:v>&gt;=2010</c:v>
                </c:pt>
              </c:strCache>
            </c:strRef>
          </c:cat>
          <c:val>
            <c:numRef>
              <c:f>'[luchtenberg kadaster.xlsx]vab''s'!$B$10:$H$10</c:f>
              <c:numCache>
                <c:formatCode>0.0</c:formatCode>
                <c:ptCount val="7"/>
                <c:pt idx="0">
                  <c:v>0.25070674269978299</c:v>
                </c:pt>
                <c:pt idx="1">
                  <c:v>3.2052414059335921</c:v>
                </c:pt>
                <c:pt idx="2">
                  <c:v>1.5266079731202153</c:v>
                </c:pt>
                <c:pt idx="3">
                  <c:v>0.76186739268017989</c:v>
                </c:pt>
                <c:pt idx="4">
                  <c:v>3.0579886738926687</c:v>
                </c:pt>
                <c:pt idx="5">
                  <c:v>3.4309663560068411</c:v>
                </c:pt>
                <c:pt idx="6">
                  <c:v>0.82786890085980014</c:v>
                </c:pt>
              </c:numCache>
            </c:numRef>
          </c:val>
          <c:extLst>
            <c:ext xmlns:c16="http://schemas.microsoft.com/office/drawing/2014/chart" uri="{C3380CC4-5D6E-409C-BE32-E72D297353CC}">
              <c16:uniqueId val="{0000000E-BD9D-4314-A49B-62C9E077D83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5704330708661405"/>
          <c:y val="0.28302930883639543"/>
          <c:w val="0.22629002624671915"/>
          <c:h val="0.62468212306794979"/>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Prognose vrijkomende agrarische bebouwing 2012-2030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5708613811423514"/>
          <c:y val="0.12061788617886181"/>
          <c:w val="0.80488991929213205"/>
          <c:h val="0.72895384418411113"/>
        </c:manualLayout>
      </c:layout>
      <c:barChart>
        <c:barDir val="bar"/>
        <c:grouping val="stacked"/>
        <c:varyColors val="0"/>
        <c:ser>
          <c:idx val="0"/>
          <c:order val="0"/>
          <c:tx>
            <c:strRef>
              <c:f>'D:\UserData\acquisitie\RCE\Resultaten\[cijfers per provincie2012-2030.xlsx]Sheet1'!$E$2</c:f>
              <c:strCache>
                <c:ptCount val="1"/>
                <c:pt idx="0">
                  <c:v>leeg</c:v>
                </c:pt>
              </c:strCache>
            </c:strRef>
          </c:tx>
          <c:spPr>
            <a:solidFill>
              <a:schemeClr val="accent1"/>
            </a:solidFill>
            <a:ln>
              <a:noFill/>
            </a:ln>
            <a:effectLst/>
          </c:spPr>
          <c:invertIfNegative val="0"/>
          <c:cat>
            <c:strRef>
              <c:f>'D:\UserData\acquisitie\RCE\Resultaten\[cijfers per provincie2012-2030.xlsx]Sheet1'!$A$3:$A$14</c:f>
              <c:strCache>
                <c:ptCount val="12"/>
                <c:pt idx="0">
                  <c:v>Noord-Brabant</c:v>
                </c:pt>
                <c:pt idx="1">
                  <c:v>Gelderland</c:v>
                </c:pt>
                <c:pt idx="2">
                  <c:v>Overijssel</c:v>
                </c:pt>
                <c:pt idx="3">
                  <c:v>Limburg</c:v>
                </c:pt>
                <c:pt idx="4">
                  <c:v>Friesland</c:v>
                </c:pt>
                <c:pt idx="5">
                  <c:v>Zuid-Holland</c:v>
                </c:pt>
                <c:pt idx="6">
                  <c:v>Noord-Holland</c:v>
                </c:pt>
                <c:pt idx="7">
                  <c:v>Groningen</c:v>
                </c:pt>
                <c:pt idx="8">
                  <c:v>Drenthe</c:v>
                </c:pt>
                <c:pt idx="9">
                  <c:v>Utrecht</c:v>
                </c:pt>
                <c:pt idx="10">
                  <c:v>Zeeland</c:v>
                </c:pt>
                <c:pt idx="11">
                  <c:v>Flevoland</c:v>
                </c:pt>
              </c:strCache>
            </c:strRef>
          </c:cat>
          <c:val>
            <c:numRef>
              <c:f>'D:\UserData\acquisitie\RCE\Resultaten\[cijfers per provincie2012-2030.xlsx]Sheet1'!$E$3:$E$14</c:f>
              <c:numCache>
                <c:formatCode>General</c:formatCode>
                <c:ptCount val="12"/>
                <c:pt idx="0">
                  <c:v>4.2999999999999989</c:v>
                </c:pt>
                <c:pt idx="1">
                  <c:v>2.5228069975025469</c:v>
                </c:pt>
                <c:pt idx="2">
                  <c:v>2.0780516072322466</c:v>
                </c:pt>
                <c:pt idx="3">
                  <c:v>1.5095325566432098</c:v>
                </c:pt>
                <c:pt idx="4">
                  <c:v>0.78310108167600245</c:v>
                </c:pt>
                <c:pt idx="5">
                  <c:v>1.2747704948905902</c:v>
                </c:pt>
                <c:pt idx="6">
                  <c:v>1.222385079178685</c:v>
                </c:pt>
                <c:pt idx="7">
                  <c:v>0.49514879818318541</c:v>
                </c:pt>
                <c:pt idx="8">
                  <c:v>0.65939177359016565</c:v>
                </c:pt>
                <c:pt idx="9">
                  <c:v>0.81478737955380898</c:v>
                </c:pt>
                <c:pt idx="10">
                  <c:v>0.5942286667103539</c:v>
                </c:pt>
                <c:pt idx="11">
                  <c:v>0.62215183370717853</c:v>
                </c:pt>
              </c:numCache>
            </c:numRef>
          </c:val>
          <c:extLst>
            <c:ext xmlns:c16="http://schemas.microsoft.com/office/drawing/2014/chart" uri="{C3380CC4-5D6E-409C-BE32-E72D297353CC}">
              <c16:uniqueId val="{00000000-686F-4241-BDBE-2068D6D42898}"/>
            </c:ext>
          </c:extLst>
        </c:ser>
        <c:ser>
          <c:idx val="1"/>
          <c:order val="1"/>
          <c:tx>
            <c:strRef>
              <c:f>'D:\UserData\acquisitie\RCE\Resultaten\[cijfers per provincie2012-2030.xlsx]Sheet1'!$C$2</c:f>
              <c:strCache>
                <c:ptCount val="1"/>
                <c:pt idx="0">
                  <c:v>niet-agrarisch hergebruik</c:v>
                </c:pt>
              </c:strCache>
            </c:strRef>
          </c:tx>
          <c:spPr>
            <a:solidFill>
              <a:schemeClr val="accent2"/>
            </a:solidFill>
            <a:ln>
              <a:noFill/>
            </a:ln>
            <a:effectLst/>
          </c:spPr>
          <c:invertIfNegative val="0"/>
          <c:cat>
            <c:strRef>
              <c:f>'D:\UserData\acquisitie\RCE\Resultaten\[cijfers per provincie2012-2030.xlsx]Sheet1'!$A$3:$A$14</c:f>
              <c:strCache>
                <c:ptCount val="12"/>
                <c:pt idx="0">
                  <c:v>Noord-Brabant</c:v>
                </c:pt>
                <c:pt idx="1">
                  <c:v>Gelderland</c:v>
                </c:pt>
                <c:pt idx="2">
                  <c:v>Overijssel</c:v>
                </c:pt>
                <c:pt idx="3">
                  <c:v>Limburg</c:v>
                </c:pt>
                <c:pt idx="4">
                  <c:v>Friesland</c:v>
                </c:pt>
                <c:pt idx="5">
                  <c:v>Zuid-Holland</c:v>
                </c:pt>
                <c:pt idx="6">
                  <c:v>Noord-Holland</c:v>
                </c:pt>
                <c:pt idx="7">
                  <c:v>Groningen</c:v>
                </c:pt>
                <c:pt idx="8">
                  <c:v>Drenthe</c:v>
                </c:pt>
                <c:pt idx="9">
                  <c:v>Utrecht</c:v>
                </c:pt>
                <c:pt idx="10">
                  <c:v>Zeeland</c:v>
                </c:pt>
                <c:pt idx="11">
                  <c:v>Flevoland</c:v>
                </c:pt>
              </c:strCache>
            </c:strRef>
          </c:cat>
          <c:val>
            <c:numRef>
              <c:f>'D:\UserData\acquisitie\RCE\Resultaten\[cijfers per provincie2012-2030.xlsx]Sheet1'!$C$3:$C$14</c:f>
              <c:numCache>
                <c:formatCode>General</c:formatCode>
                <c:ptCount val="12"/>
                <c:pt idx="0">
                  <c:v>1.4</c:v>
                </c:pt>
                <c:pt idx="1">
                  <c:v>1.2216122517998738</c:v>
                </c:pt>
                <c:pt idx="2">
                  <c:v>0.91492019603608365</c:v>
                </c:pt>
                <c:pt idx="3">
                  <c:v>0.66601526838277536</c:v>
                </c:pt>
                <c:pt idx="4">
                  <c:v>0.41420396861341763</c:v>
                </c:pt>
                <c:pt idx="5">
                  <c:v>0.53953340895714308</c:v>
                </c:pt>
                <c:pt idx="6">
                  <c:v>0.51302613911459238</c:v>
                </c:pt>
                <c:pt idx="7">
                  <c:v>0.26584478758738017</c:v>
                </c:pt>
                <c:pt idx="8">
                  <c:v>0.31586658995973865</c:v>
                </c:pt>
                <c:pt idx="9">
                  <c:v>0.36467201742862709</c:v>
                </c:pt>
                <c:pt idx="10">
                  <c:v>0.28134670417735047</c:v>
                </c:pt>
                <c:pt idx="11">
                  <c:v>0.25608797974029779</c:v>
                </c:pt>
              </c:numCache>
            </c:numRef>
          </c:val>
          <c:extLst>
            <c:ext xmlns:c16="http://schemas.microsoft.com/office/drawing/2014/chart" uri="{C3380CC4-5D6E-409C-BE32-E72D297353CC}">
              <c16:uniqueId val="{00000001-686F-4241-BDBE-2068D6D42898}"/>
            </c:ext>
          </c:extLst>
        </c:ser>
        <c:ser>
          <c:idx val="2"/>
          <c:order val="2"/>
          <c:tx>
            <c:strRef>
              <c:f>'D:\UserData\acquisitie\RCE\Resultaten\[cijfers per provincie2012-2030.xlsx]Sheet1'!$D$2</c:f>
              <c:strCache>
                <c:ptCount val="1"/>
                <c:pt idx="0">
                  <c:v>agrarisch hergebruik</c:v>
                </c:pt>
              </c:strCache>
            </c:strRef>
          </c:tx>
          <c:spPr>
            <a:solidFill>
              <a:schemeClr val="accent3"/>
            </a:solidFill>
            <a:ln>
              <a:noFill/>
            </a:ln>
            <a:effectLst/>
          </c:spPr>
          <c:invertIfNegative val="0"/>
          <c:cat>
            <c:strRef>
              <c:f>'D:\UserData\acquisitie\RCE\Resultaten\[cijfers per provincie2012-2030.xlsx]Sheet1'!$A$3:$A$14</c:f>
              <c:strCache>
                <c:ptCount val="12"/>
                <c:pt idx="0">
                  <c:v>Noord-Brabant</c:v>
                </c:pt>
                <c:pt idx="1">
                  <c:v>Gelderland</c:v>
                </c:pt>
                <c:pt idx="2">
                  <c:v>Overijssel</c:v>
                </c:pt>
                <c:pt idx="3">
                  <c:v>Limburg</c:v>
                </c:pt>
                <c:pt idx="4">
                  <c:v>Friesland</c:v>
                </c:pt>
                <c:pt idx="5">
                  <c:v>Zuid-Holland</c:v>
                </c:pt>
                <c:pt idx="6">
                  <c:v>Noord-Holland</c:v>
                </c:pt>
                <c:pt idx="7">
                  <c:v>Groningen</c:v>
                </c:pt>
                <c:pt idx="8">
                  <c:v>Drenthe</c:v>
                </c:pt>
                <c:pt idx="9">
                  <c:v>Utrecht</c:v>
                </c:pt>
                <c:pt idx="10">
                  <c:v>Zeeland</c:v>
                </c:pt>
                <c:pt idx="11">
                  <c:v>Flevoland</c:v>
                </c:pt>
              </c:strCache>
            </c:strRef>
          </c:cat>
          <c:val>
            <c:numRef>
              <c:f>'D:\UserData\acquisitie\RCE\Resultaten\[cijfers per provincie2012-2030.xlsx]Sheet1'!$D$3:$D$14</c:f>
              <c:numCache>
                <c:formatCode>General</c:formatCode>
                <c:ptCount val="12"/>
                <c:pt idx="0">
                  <c:v>1.4</c:v>
                </c:pt>
                <c:pt idx="1">
                  <c:v>1.1420297578970744</c:v>
                </c:pt>
                <c:pt idx="2">
                  <c:v>0.66670898087600439</c:v>
                </c:pt>
                <c:pt idx="3">
                  <c:v>0.48851324850511635</c:v>
                </c:pt>
                <c:pt idx="4">
                  <c:v>0.45951082416425054</c:v>
                </c:pt>
                <c:pt idx="5">
                  <c:v>0.34382973198083905</c:v>
                </c:pt>
                <c:pt idx="6">
                  <c:v>0.31669333816509215</c:v>
                </c:pt>
                <c:pt idx="7">
                  <c:v>0.3023855645789551</c:v>
                </c:pt>
                <c:pt idx="8">
                  <c:v>0.28820799628905036</c:v>
                </c:pt>
                <c:pt idx="9">
                  <c:v>0.27922867273207236</c:v>
                </c:pt>
                <c:pt idx="10">
                  <c:v>0.24981144582169748</c:v>
                </c:pt>
                <c:pt idx="11">
                  <c:v>0.1461121055137149</c:v>
                </c:pt>
              </c:numCache>
            </c:numRef>
          </c:val>
          <c:extLst>
            <c:ext xmlns:c16="http://schemas.microsoft.com/office/drawing/2014/chart" uri="{C3380CC4-5D6E-409C-BE32-E72D297353CC}">
              <c16:uniqueId val="{00000002-686F-4241-BDBE-2068D6D42898}"/>
            </c:ext>
          </c:extLst>
        </c:ser>
        <c:ser>
          <c:idx val="3"/>
          <c:order val="3"/>
          <c:tx>
            <c:strRef>
              <c:f>'D:\UserData\acquisitie\RCE\Resultaten\[cijfers per provincie2012-2030.xlsx]Sheet1'!$B$2</c:f>
              <c:strCache>
                <c:ptCount val="1"/>
                <c:pt idx="0">
                  <c:v>woonhuizen</c:v>
                </c:pt>
              </c:strCache>
            </c:strRef>
          </c:tx>
          <c:spPr>
            <a:solidFill>
              <a:schemeClr val="accent4"/>
            </a:solidFill>
            <a:ln>
              <a:noFill/>
            </a:ln>
            <a:effectLst/>
          </c:spPr>
          <c:invertIfNegative val="0"/>
          <c:cat>
            <c:strRef>
              <c:f>'D:\UserData\acquisitie\RCE\Resultaten\[cijfers per provincie2012-2030.xlsx]Sheet1'!$A$3:$A$14</c:f>
              <c:strCache>
                <c:ptCount val="12"/>
                <c:pt idx="0">
                  <c:v>Noord-Brabant</c:v>
                </c:pt>
                <c:pt idx="1">
                  <c:v>Gelderland</c:v>
                </c:pt>
                <c:pt idx="2">
                  <c:v>Overijssel</c:v>
                </c:pt>
                <c:pt idx="3">
                  <c:v>Limburg</c:v>
                </c:pt>
                <c:pt idx="4">
                  <c:v>Friesland</c:v>
                </c:pt>
                <c:pt idx="5">
                  <c:v>Zuid-Holland</c:v>
                </c:pt>
                <c:pt idx="6">
                  <c:v>Noord-Holland</c:v>
                </c:pt>
                <c:pt idx="7">
                  <c:v>Groningen</c:v>
                </c:pt>
                <c:pt idx="8">
                  <c:v>Drenthe</c:v>
                </c:pt>
                <c:pt idx="9">
                  <c:v>Utrecht</c:v>
                </c:pt>
                <c:pt idx="10">
                  <c:v>Zeeland</c:v>
                </c:pt>
                <c:pt idx="11">
                  <c:v>Flevoland</c:v>
                </c:pt>
              </c:strCache>
            </c:strRef>
          </c:cat>
          <c:val>
            <c:numRef>
              <c:f>'D:\UserData\acquisitie\RCE\Resultaten\[cijfers per provincie2012-2030.xlsx]Sheet1'!$B$3:$B$14</c:f>
              <c:numCache>
                <c:formatCode>General</c:formatCode>
                <c:ptCount val="12"/>
                <c:pt idx="0">
                  <c:v>1.6</c:v>
                </c:pt>
                <c:pt idx="1">
                  <c:v>1.4135509928005043</c:v>
                </c:pt>
                <c:pt idx="2">
                  <c:v>1.1884871559412065</c:v>
                </c:pt>
                <c:pt idx="3">
                  <c:v>0.83936682391123851</c:v>
                </c:pt>
                <c:pt idx="4">
                  <c:v>1.2854708975255187</c:v>
                </c:pt>
                <c:pt idx="5">
                  <c:v>0.61998758674844523</c:v>
                </c:pt>
                <c:pt idx="6">
                  <c:v>0.6535185500491395</c:v>
                </c:pt>
                <c:pt idx="7">
                  <c:v>0.90200497079725184</c:v>
                </c:pt>
                <c:pt idx="8">
                  <c:v>0.67561724171702364</c:v>
                </c:pt>
                <c:pt idx="9">
                  <c:v>0.4285654899616097</c:v>
                </c:pt>
                <c:pt idx="10">
                  <c:v>0.19694801593545003</c:v>
                </c:pt>
                <c:pt idx="11">
                  <c:v>0.19510063708530076</c:v>
                </c:pt>
              </c:numCache>
            </c:numRef>
          </c:val>
          <c:extLst>
            <c:ext xmlns:c16="http://schemas.microsoft.com/office/drawing/2014/chart" uri="{C3380CC4-5D6E-409C-BE32-E72D297353CC}">
              <c16:uniqueId val="{00000003-686F-4241-BDBE-2068D6D42898}"/>
            </c:ext>
          </c:extLst>
        </c:ser>
        <c:dLbls>
          <c:showLegendKey val="0"/>
          <c:showVal val="0"/>
          <c:showCatName val="0"/>
          <c:showSerName val="0"/>
          <c:showPercent val="0"/>
          <c:showBubbleSize val="0"/>
        </c:dLbls>
        <c:gapWidth val="150"/>
        <c:overlap val="100"/>
        <c:axId val="243150008"/>
        <c:axId val="243150392"/>
      </c:barChart>
      <c:catAx>
        <c:axId val="243150008"/>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43150392"/>
        <c:crosses val="autoZero"/>
        <c:auto val="1"/>
        <c:lblAlgn val="ctr"/>
        <c:lblOffset val="100"/>
        <c:noMultiLvlLbl val="0"/>
      </c:catAx>
      <c:valAx>
        <c:axId val="243150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miljoen m2</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243150008"/>
        <c:crosses val="autoZero"/>
        <c:crossBetween val="between"/>
      </c:valAx>
      <c:spPr>
        <a:noFill/>
        <a:ln>
          <a:noFill/>
        </a:ln>
        <a:effectLst/>
      </c:spPr>
    </c:plotArea>
    <c:legend>
      <c:legendPos val="r"/>
      <c:layout>
        <c:manualLayout>
          <c:xMode val="edge"/>
          <c:yMode val="edge"/>
          <c:x val="0.74467131208492698"/>
          <c:y val="0.22483456856149353"/>
          <c:w val="0.25532868791507302"/>
          <c:h val="0.247452816715235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ABFA6BA3-BB9C-4B30-A37D-5B35E90EBFBE}" type="datetimeFigureOut">
              <a:rPr lang="nl-NL" smtClean="0"/>
              <a:t>22-5-2019</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A4F4BB90-7C51-4599-826C-3E09E1394B41}" type="slidenum">
              <a:rPr lang="nl-NL" smtClean="0"/>
              <a:t>‹nr.›</a:t>
            </a:fld>
            <a:endParaRPr lang="nl-NL"/>
          </a:p>
        </p:txBody>
      </p:sp>
    </p:spTree>
    <p:extLst>
      <p:ext uri="{BB962C8B-B14F-4D97-AF65-F5344CB8AC3E}">
        <p14:creationId xmlns:p14="http://schemas.microsoft.com/office/powerpoint/2010/main" val="388336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4F4BB90-7C51-4599-826C-3E09E1394B41}" type="slidenum">
              <a:rPr lang="nl-NL" smtClean="0"/>
              <a:t>1</a:t>
            </a:fld>
            <a:endParaRPr lang="nl-NL"/>
          </a:p>
        </p:txBody>
      </p:sp>
    </p:spTree>
    <p:extLst>
      <p:ext uri="{BB962C8B-B14F-4D97-AF65-F5344CB8AC3E}">
        <p14:creationId xmlns:p14="http://schemas.microsoft.com/office/powerpoint/2010/main" val="122995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Landelijke agrarische</a:t>
            </a:r>
            <a:r>
              <a:rPr lang="nl-NL" baseline="0" dirty="0"/>
              <a:t> ontwikkelingen die zijn waar te nemen zijn het sterk dalende aantal agrarische bedrijven: In 2016 bestond nog maar 16% van de bedrijven ten opzichte van 1950. Dit betekent dat er in deze tussenperiode ongeveer 345.000 agrarische bedrijven zijn gestopt, ofwel 84%.</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Kijkende naar de ontwikkeling van de hoeveelheid landbouwgrond in deze periode is te zien dat deze met slechts 22 procent is afgenomen. In deze periode is dus tegelijkertijd een flinke schaalvergroting van de landbouw opgetreden.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In de</a:t>
            </a:r>
            <a:r>
              <a:rPr lang="nl-NL" baseline="0" dirty="0"/>
              <a:t> grafiek is dit ook weergegeven: het agrarisch grondgebruik, de rode lijn, is in deze periode ligt afgenomen, terwijl het aantal landbouwbedrijven een sterk dalende lijn laat zien.</a:t>
            </a:r>
            <a:endParaRPr lang="nl-NL" dirty="0"/>
          </a:p>
        </p:txBody>
      </p:sp>
      <p:sp>
        <p:nvSpPr>
          <p:cNvPr id="4" name="Tijdelijke aanduiding voor dianummer 3"/>
          <p:cNvSpPr>
            <a:spLocks noGrp="1"/>
          </p:cNvSpPr>
          <p:nvPr>
            <p:ph type="sldNum" sz="quarter" idx="10"/>
          </p:nvPr>
        </p:nvSpPr>
        <p:spPr/>
        <p:txBody>
          <a:bodyPr/>
          <a:lstStyle/>
          <a:p>
            <a:fld id="{A4F4BB90-7C51-4599-826C-3E09E1394B41}" type="slidenum">
              <a:rPr lang="nl-NL" smtClean="0"/>
              <a:t>2</a:t>
            </a:fld>
            <a:endParaRPr lang="nl-NL"/>
          </a:p>
        </p:txBody>
      </p:sp>
    </p:spTree>
    <p:extLst>
      <p:ext uri="{BB962C8B-B14F-4D97-AF65-F5344CB8AC3E}">
        <p14:creationId xmlns:p14="http://schemas.microsoft.com/office/powerpoint/2010/main" val="146530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ziet de nabije toekomst eruit?</a:t>
            </a:r>
          </a:p>
          <a:p>
            <a:endParaRPr lang="nl-NL" dirty="0"/>
          </a:p>
          <a:p>
            <a:pPr marL="171450" indent="-171450">
              <a:buFont typeface="Arial" panose="020B0604020202020204" pitchFamily="34" charset="0"/>
              <a:buChar char="•"/>
            </a:pPr>
            <a:r>
              <a:rPr lang="nl-NL" dirty="0"/>
              <a:t>De</a:t>
            </a:r>
            <a:r>
              <a:rPr lang="nl-NL" baseline="0" dirty="0"/>
              <a:t> grijze lijn laat zien dat t</a:t>
            </a:r>
            <a:r>
              <a:rPr lang="nl-NL" dirty="0"/>
              <a:t>ussen 2000 en 2015 het aantal agrarische bedrijven in Nederland</a:t>
            </a:r>
            <a:r>
              <a:rPr lang="nl-NL" baseline="0" dirty="0"/>
              <a:t> met ruim 35% is gedaald, dit komt in aantallen uit op een afname van zo’n 24.000 bedrijven. </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Voor de periode 2015-2030 is de verwachting dat deze trend zich in dezelfde lijn zal voortzetten. In 2030 zal dus nog maar 40% van de bedrijven bestaan die in 2000 ook actief waren. Er zijn geen redenen om aan te nemen dat deze trend voor Groningen of het </a:t>
            </a:r>
            <a:r>
              <a:rPr lang="nl-NL" baseline="0" dirty="0" err="1"/>
              <a:t>Oldambt</a:t>
            </a:r>
            <a:r>
              <a:rPr lang="nl-NL" baseline="0" dirty="0"/>
              <a:t> anders zal zijn.</a:t>
            </a:r>
            <a:endParaRPr lang="nl-NL" dirty="0"/>
          </a:p>
        </p:txBody>
      </p:sp>
      <p:sp>
        <p:nvSpPr>
          <p:cNvPr id="4" name="Tijdelijke aanduiding voor dianummer 3"/>
          <p:cNvSpPr>
            <a:spLocks noGrp="1"/>
          </p:cNvSpPr>
          <p:nvPr>
            <p:ph type="sldNum" sz="quarter" idx="10"/>
          </p:nvPr>
        </p:nvSpPr>
        <p:spPr/>
        <p:txBody>
          <a:bodyPr/>
          <a:lstStyle/>
          <a:p>
            <a:fld id="{A4F4BB90-7C51-4599-826C-3E09E1394B41}" type="slidenum">
              <a:rPr lang="nl-NL" smtClean="0"/>
              <a:t>3</a:t>
            </a:fld>
            <a:endParaRPr lang="nl-NL"/>
          </a:p>
        </p:txBody>
      </p:sp>
    </p:spTree>
    <p:extLst>
      <p:ext uri="{BB962C8B-B14F-4D97-AF65-F5344CB8AC3E}">
        <p14:creationId xmlns:p14="http://schemas.microsoft.com/office/powerpoint/2010/main" val="29568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r>
              <a:rPr lang="nl-NL" sz="1200" kern="1200" dirty="0">
                <a:solidFill>
                  <a:schemeClr val="tx1"/>
                </a:solidFill>
                <a:effectLst/>
                <a:latin typeface="+mn-lt"/>
                <a:ea typeface="+mn-ea"/>
                <a:cs typeface="+mn-cs"/>
              </a:rPr>
              <a:t>De definitie</a:t>
            </a:r>
            <a:r>
              <a:rPr lang="nl-NL" sz="1200" kern="1200" baseline="0" dirty="0">
                <a:solidFill>
                  <a:schemeClr val="tx1"/>
                </a:solidFill>
                <a:effectLst/>
                <a:latin typeface="+mn-lt"/>
                <a:ea typeface="+mn-ea"/>
                <a:cs typeface="+mn-cs"/>
              </a:rPr>
              <a:t> voor Vrijkomende Agrarische Bebouwing (VAB) die voor deze analyse is gehanteerd, is dat op een erf waar voorheen een agrarisch bedrijf geregistreerd stond, deze in het peiljaar 2012 niet meer staat geregistreerd. Er wordt dus vanuit gegaan dat het bedrijf dan gestopt is met de (professionelen) agrarische activiteiten. De gebouwen die op het erf staan, worden beschouwd als de bebouwing die behoort bij het voormalige agrarische bedrijf. </a:t>
            </a:r>
            <a:endParaRPr lang="nl-NL" dirty="0">
              <a:solidFill>
                <a:schemeClr val="tx2"/>
              </a:solidFill>
            </a:endParaRPr>
          </a:p>
          <a:p>
            <a:pPr marL="171450" indent="-171450">
              <a:buClr>
                <a:srgbClr val="92D050"/>
              </a:buClr>
              <a:buFont typeface="Arial" panose="020B0604020202020204" pitchFamily="34" charset="0"/>
              <a:buChar char="•"/>
            </a:pPr>
            <a:endParaRPr lang="nl-NL" dirty="0">
              <a:solidFill>
                <a:schemeClr val="tx2"/>
              </a:solidFill>
            </a:endParaRPr>
          </a:p>
          <a:p>
            <a:pPr marL="171450" indent="-171450">
              <a:buClr>
                <a:srgbClr val="92D050"/>
              </a:buClr>
              <a:buFont typeface="Arial" panose="020B0604020202020204" pitchFamily="34" charset="0"/>
              <a:buChar char="•"/>
            </a:pPr>
            <a:r>
              <a:rPr lang="nl-NL" dirty="0">
                <a:solidFill>
                  <a:schemeClr val="tx2"/>
                </a:solidFill>
              </a:rPr>
              <a:t>Dat</a:t>
            </a:r>
            <a:r>
              <a:rPr lang="nl-NL" baseline="0" dirty="0">
                <a:solidFill>
                  <a:schemeClr val="tx2"/>
                </a:solidFill>
              </a:rPr>
              <a:t>a uit 2012 laten zien dat er in dit jaar 53,9 hectare aan agrarische bebouwing was. Op basis van gegevens uit de Basisadministratie Adressen en Gebouwen, de BAG, is het gemiddelde grondoppervlak van een </a:t>
            </a:r>
            <a:r>
              <a:rPr lang="nl-NL" baseline="0" dirty="0" err="1">
                <a:solidFill>
                  <a:schemeClr val="tx2"/>
                </a:solidFill>
              </a:rPr>
              <a:t>Oldambster</a:t>
            </a:r>
            <a:r>
              <a:rPr lang="nl-NL" baseline="0" dirty="0">
                <a:solidFill>
                  <a:schemeClr val="tx2"/>
                </a:solidFill>
              </a:rPr>
              <a:t> boerderij 825 vierkante meter. Niet alle boerderijen zijn natuurlijk van het </a:t>
            </a:r>
            <a:r>
              <a:rPr lang="nl-NL" baseline="0" dirty="0" err="1">
                <a:solidFill>
                  <a:schemeClr val="tx2"/>
                </a:solidFill>
              </a:rPr>
              <a:t>Oldambster</a:t>
            </a:r>
            <a:r>
              <a:rPr lang="nl-NL" baseline="0" dirty="0">
                <a:solidFill>
                  <a:schemeClr val="tx2"/>
                </a:solidFill>
              </a:rPr>
              <a:t> type, maar dit vloeroppervlak als gemiddelde aanhoudend, betekent dit dat er in dit jaar ongeveer 650 agrarische gebouwen in het </a:t>
            </a:r>
            <a:r>
              <a:rPr lang="nl-NL" baseline="0" dirty="0" err="1">
                <a:solidFill>
                  <a:schemeClr val="tx2"/>
                </a:solidFill>
              </a:rPr>
              <a:t>Oldambt</a:t>
            </a:r>
            <a:r>
              <a:rPr lang="nl-NL" baseline="0" dirty="0">
                <a:solidFill>
                  <a:schemeClr val="tx2"/>
                </a:solidFill>
              </a:rPr>
              <a:t> waren. </a:t>
            </a:r>
          </a:p>
          <a:p>
            <a:pPr marL="171450" indent="-171450">
              <a:buClr>
                <a:srgbClr val="92D050"/>
              </a:buClr>
              <a:buFont typeface="Arial" panose="020B0604020202020204" pitchFamily="34" charset="0"/>
              <a:buChar char="•"/>
            </a:pPr>
            <a:endParaRPr lang="nl-NL" sz="1000" baseline="0" dirty="0">
              <a:solidFill>
                <a:schemeClr val="tx2"/>
              </a:solidFill>
            </a:endParaRPr>
          </a:p>
          <a:p>
            <a:pPr marL="171450" indent="-171450">
              <a:buClr>
                <a:srgbClr val="92D050"/>
              </a:buClr>
              <a:buFont typeface="Arial" panose="020B0604020202020204" pitchFamily="34" charset="0"/>
              <a:buChar char="•"/>
            </a:pPr>
            <a:r>
              <a:rPr lang="nl-NL" sz="1000" baseline="0" dirty="0">
                <a:solidFill>
                  <a:schemeClr val="tx2"/>
                </a:solidFill>
              </a:rPr>
              <a:t>Kijkend naar de periode 2000-2012, is te zien dat er in totaal 8,2 hectare aan agrarische gebouwen zijn vrijgekomen. 3,2 hectare hiervan had een bedrijfsfunctie en 5,0 hectare een geheel of gedeeltelijke woonfunctie. Weer uitgaande van het gemiddelde grondoppervlak van 825 vierkante meter, gaat dit in deze periode om ongeveer 100 agrarische gebouwen die zijn vrijgekomen.</a:t>
            </a:r>
          </a:p>
          <a:p>
            <a:pPr marL="171450" indent="-171450">
              <a:buClr>
                <a:srgbClr val="92D050"/>
              </a:buClr>
              <a:buFont typeface="Arial" panose="020B0604020202020204" pitchFamily="34" charset="0"/>
              <a:buChar char="•"/>
            </a:pPr>
            <a:endParaRPr lang="nl-NL" sz="1000" baseline="0" dirty="0">
              <a:solidFill>
                <a:schemeClr val="tx2"/>
              </a:solidFill>
            </a:endParaRPr>
          </a:p>
          <a:p>
            <a:pPr marL="171450" indent="-171450">
              <a:buClr>
                <a:srgbClr val="92D050"/>
              </a:buClr>
              <a:buFont typeface="Arial" panose="020B0604020202020204" pitchFamily="34" charset="0"/>
              <a:buChar char="•"/>
            </a:pPr>
            <a:r>
              <a:rPr lang="nl-NL" sz="1000" baseline="0" dirty="0">
                <a:solidFill>
                  <a:schemeClr val="tx2"/>
                </a:solidFill>
              </a:rPr>
              <a:t>Vooruitkijkend naar de periode 2012-2030, is te zien dat de prognose is dat er 13,1 hectare agrarische bebouwing zal vrijkomen. Dit zijn ongeveer 150 agrarische gebouwen. 6 hectare hiervan zal bestaan uit gebouwen met een geheel of gedeeltelijke woonfunctie en 7,1 hectare uit gebouwen met een bedrijfsfunctie.</a:t>
            </a:r>
          </a:p>
          <a:p>
            <a:pPr marL="171450" indent="-171450">
              <a:buClr>
                <a:srgbClr val="92D050"/>
              </a:buClr>
              <a:buFont typeface="Arial" panose="020B0604020202020204" pitchFamily="34" charset="0"/>
              <a:buChar char="•"/>
            </a:pPr>
            <a:endParaRPr lang="nl-NL" sz="1000" baseline="0" dirty="0">
              <a:solidFill>
                <a:schemeClr val="tx2"/>
              </a:solidFill>
            </a:endParaRPr>
          </a:p>
          <a:p>
            <a:pPr marL="171450" indent="-171450">
              <a:buClr>
                <a:srgbClr val="92D050"/>
              </a:buClr>
              <a:buFont typeface="Arial" panose="020B0604020202020204" pitchFamily="34" charset="0"/>
              <a:buChar char="•"/>
            </a:pPr>
            <a:r>
              <a:rPr lang="nl-NL" sz="1000" baseline="0" dirty="0">
                <a:solidFill>
                  <a:schemeClr val="tx2"/>
                </a:solidFill>
              </a:rPr>
              <a:t>De verwachting is dus dat de hoeveelheid vrijkomende agrarische bebouwing zal toenemen ten opzichte van de periode 2000-2012. Daarnaast is er is ook een verschuiving waarneembaar ten opzichte van de afgelopen periode: er zullen procentueel en in oppervlakte meer gebouwen met een bedrijfsfunctie vrijkomen dan de oppervlakte van gebouwen met een geheel of gedeeltelijke woonfunctie.</a:t>
            </a:r>
          </a:p>
        </p:txBody>
      </p:sp>
      <p:sp>
        <p:nvSpPr>
          <p:cNvPr id="4" name="Tijdelijke aanduiding voor dianummer 3"/>
          <p:cNvSpPr>
            <a:spLocks noGrp="1"/>
          </p:cNvSpPr>
          <p:nvPr>
            <p:ph type="sldNum" sz="quarter" idx="10"/>
          </p:nvPr>
        </p:nvSpPr>
        <p:spPr/>
        <p:txBody>
          <a:bodyPr/>
          <a:lstStyle/>
          <a:p>
            <a:fld id="{A4F4BB90-7C51-4599-826C-3E09E1394B41}" type="slidenum">
              <a:rPr lang="nl-NL" smtClean="0"/>
              <a:t>4</a:t>
            </a:fld>
            <a:endParaRPr lang="nl-NL"/>
          </a:p>
        </p:txBody>
      </p:sp>
    </p:spTree>
    <p:extLst>
      <p:ext uri="{BB962C8B-B14F-4D97-AF65-F5344CB8AC3E}">
        <p14:creationId xmlns:p14="http://schemas.microsoft.com/office/powerpoint/2010/main" val="53912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Een andere verschuiving</a:t>
            </a:r>
            <a:r>
              <a:rPr lang="nl-NL" baseline="0" dirty="0"/>
              <a:t> die waarneembaar is, is dat het grootste deel van de Vrijkomende Agrarische Bebouwing in de periode 2000-2012 afkomstig was uit de bouwperiode 1800-1920. De prognose voor 2012-2030 laat zien dat de verwachting is dat in deze periode juist veel recentere bouw ook vrijkomt.</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In de periode 2000-2012 is 3,6 hectare aan bebouwing vrijgekomen uit de bouwperiode 1800-1920. Tussen 2012 en 2030 daalt dit aantal iets, maar zal er nog eens 3,2 hectare uit deze bouwperiode bij komen. </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dirty="0"/>
              <a:t>Tussen 2000</a:t>
            </a:r>
            <a:r>
              <a:rPr lang="nl-NL" baseline="0" dirty="0"/>
              <a:t> en 2012 kwam er 1,9 hectare vrij aan bebouwing uit de bouwperiode 1965-2010. Dit was nog geen kwart van het totaal. Tussen 2012 en 2030 is het de verwachting dat dit om maar liefst 6,5 hectare gaat en is dit bijna de helft van de totale vrijkomende agrarische bebouwing in deze periode.</a:t>
            </a:r>
            <a:endParaRPr lang="nl-NL" dirty="0"/>
          </a:p>
        </p:txBody>
      </p:sp>
      <p:sp>
        <p:nvSpPr>
          <p:cNvPr id="4" name="Tijdelijke aanduiding voor dianummer 3"/>
          <p:cNvSpPr>
            <a:spLocks noGrp="1"/>
          </p:cNvSpPr>
          <p:nvPr>
            <p:ph type="sldNum" sz="quarter" idx="10"/>
          </p:nvPr>
        </p:nvSpPr>
        <p:spPr/>
        <p:txBody>
          <a:bodyPr/>
          <a:lstStyle/>
          <a:p>
            <a:fld id="{A4F4BB90-7C51-4599-826C-3E09E1394B41}" type="slidenum">
              <a:rPr lang="nl-NL" smtClean="0"/>
              <a:t>5</a:t>
            </a:fld>
            <a:endParaRPr lang="nl-NL"/>
          </a:p>
        </p:txBody>
      </p:sp>
    </p:spTree>
    <p:extLst>
      <p:ext uri="{BB962C8B-B14F-4D97-AF65-F5344CB8AC3E}">
        <p14:creationId xmlns:p14="http://schemas.microsoft.com/office/powerpoint/2010/main" val="22502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Uit deze staafdiagram</a:t>
            </a:r>
            <a:r>
              <a:rPr lang="nl-NL" baseline="0" dirty="0"/>
              <a:t> is op te merken dat de hoeveelheid Vrijkomende Agrarische Bebouwing in onze provincie zeker niet zo hoog is als in andere provincies. Maar wat gebeurt er nu met de agrarische bebouwing die vrij komt in onze provincie? </a:t>
            </a:r>
            <a:br>
              <a:rPr lang="nl-NL" baseline="0" dirty="0"/>
            </a:br>
            <a:r>
              <a:rPr lang="nl-NL" baseline="0" dirty="0"/>
              <a:t>Het grootste deel wordt in gebruik genomen als woonhuis. Dit is het geval in circa de helft van de gevallen. Daarnaast zal een kwart hergebruikt worden, al dan niet voor agrarisch gebruik. Het laatste kwart zal helaas leeg komen te staan. Totaal betekent dit dat de verwachting is dat in de periode 2012 tot 2030 50 hectare aan agrarische bebouwing leeg zal komen te staan. Dit betekent overigens niet dat de bestemmingen hier ook direct op worden aangepast.</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4F4BB90-7C51-4599-826C-3E09E1394B41}" type="slidenum">
              <a:rPr lang="nl-NL" smtClean="0"/>
              <a:t>6</a:t>
            </a:fld>
            <a:endParaRPr lang="nl-NL"/>
          </a:p>
        </p:txBody>
      </p:sp>
    </p:spTree>
    <p:extLst>
      <p:ext uri="{BB962C8B-B14F-4D97-AF65-F5344CB8AC3E}">
        <p14:creationId xmlns:p14="http://schemas.microsoft.com/office/powerpoint/2010/main" val="253958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Het besluit om te</a:t>
            </a:r>
            <a:r>
              <a:rPr lang="nl-NL" baseline="0" dirty="0"/>
              <a:t> stoppen met een agrarisch bedrijf is vaak niet een keuze die van de een op de andere dag wordt gemaakt, maar vaak een langdurig traject. Vaak wordt eerst de beslissing genomen om niet meer te investeren en moderniseren in het bedrijf</a:t>
            </a:r>
          </a:p>
          <a:p>
            <a:pPr marL="0" indent="0">
              <a:buFont typeface="Arial" panose="020B0604020202020204" pitchFamily="34" charset="0"/>
              <a:buNone/>
            </a:pPr>
            <a:endParaRPr lang="nl-NL" baseline="0" dirty="0"/>
          </a:p>
          <a:p>
            <a:pPr marL="171450" indent="-171450">
              <a:buFont typeface="Arial" panose="020B0604020202020204" pitchFamily="34" charset="0"/>
              <a:buChar char="•"/>
            </a:pPr>
            <a:r>
              <a:rPr lang="nl-NL" baseline="0" dirty="0"/>
              <a:t>Langzaamaan wordt begonnen met de afbouw van productie en de eventuele verkoop van (een deel van) de gronden of het terugbrengen van de veestapel.</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In sommige gevallen wordt er gekozen om een nevenactiviteit op te starten, zoals bijvoorbeeld een bed&amp;breakfast of caravanstalling, of vervangt de reeds bestaande neventak de hoofdtak van het bedrijf.</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Ook al zijn vrijwel alle agrarische activiteiten inmiddels gestaakt, het bedrijf blijft vaak nog langer in de registraties geregistreerd als agrarisch bedrijf. Dit biedt namelijk financiële voordelen.</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In veel gevallen vertrekt de eigenaar ook niet uit de boerderij, maar blijft deze nog langere tijd bewonen. Het pand is daarmee niet leegstaand, maar de schuren worden niet meer gebruikt voor agrarische doeleinden. Dit maakt deze vorm van leegstand ook lastig zichtbaar</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Doordat er geen opbrengsten meer komen vanuit het agrarisch bedrijf is er geen investeringspotentieel of wordt er niet of minder meer geïnvesteerd in de gebouwen. Dit betekent dat de achteruitgang al gedurende een langere periode zijn intrede doet.</a:t>
            </a: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4F4BB90-7C51-4599-826C-3E09E1394B41}" type="slidenum">
              <a:rPr lang="nl-NL" smtClean="0"/>
              <a:t>7</a:t>
            </a:fld>
            <a:endParaRPr lang="nl-NL"/>
          </a:p>
        </p:txBody>
      </p:sp>
    </p:spTree>
    <p:extLst>
      <p:ext uri="{BB962C8B-B14F-4D97-AF65-F5344CB8AC3E}">
        <p14:creationId xmlns:p14="http://schemas.microsoft.com/office/powerpoint/2010/main" val="32936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De Staat van Groningen heeft in haar Erfgoedmonitor inzichtelijk gemaakt hoe de onderhoudsstaat van alle karakteristieke monumenten, Rijksmonumenten en gemeentelijke</a:t>
            </a:r>
            <a:r>
              <a:rPr lang="nl-NL" baseline="0" dirty="0"/>
              <a:t> monumenten in de provincie is. Totaal zijn er in de provincie Groningen ruim 1.000 agrarische gebouwen als monumenten aangewezen. In de gemeente </a:t>
            </a:r>
            <a:r>
              <a:rPr lang="nl-NL" baseline="0" dirty="0" err="1"/>
              <a:t>Oldambt</a:t>
            </a:r>
            <a:r>
              <a:rPr lang="nl-NL" baseline="0" dirty="0"/>
              <a:t> staan er hier 63 van. De onderhoudsstaat van deze panden is echter gebaseerd op een beoordeling vanaf de buitenkant; het zegt niets over de onderhoudsstaat van de binnenkant van de panden.</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Bijna 60% van deze gebouwen heeft een redelijk tot goede onderhoudsstaat. Een kwart van de gebouwen is beoordeeld als matig en 16%, zijnde 10 Rijksmonumenten verkeren in slechte onderhoudsstaat. Als je dit afzet tegen de provinciale percentages, is zichtbaar dat de onderhoudsstaat van de monumenten in het </a:t>
            </a:r>
            <a:r>
              <a:rPr lang="nl-NL" baseline="0" dirty="0" err="1"/>
              <a:t>Oldambt</a:t>
            </a:r>
            <a:r>
              <a:rPr lang="nl-NL" baseline="0" dirty="0"/>
              <a:t> duidelijk slechter is dan de onderhoudsstaat van monumenten gemiddeld genomen in de provincies.</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A4F4BB90-7C51-4599-826C-3E09E1394B41}" type="slidenum">
              <a:rPr lang="nl-NL" smtClean="0"/>
              <a:t>8</a:t>
            </a:fld>
            <a:endParaRPr lang="nl-NL"/>
          </a:p>
        </p:txBody>
      </p:sp>
    </p:spTree>
    <p:extLst>
      <p:ext uri="{BB962C8B-B14F-4D97-AF65-F5344CB8AC3E}">
        <p14:creationId xmlns:p14="http://schemas.microsoft.com/office/powerpoint/2010/main" val="22826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baseline="0" dirty="0"/>
              <a:t>Doordat de boerderijen van de meeste agrarische bedrijven wel bewoond blijven op het moment dat ze gestopt zijn, is het van buitenaf vaak moeilijk te herkennen of de gebouwen geheel of gedeeltelijk leegstaan. Achterstallig onderhoud is vaak een indicatie, maar heel vaak blijft de leegstand hierdoor min of meer verborgen.</a:t>
            </a:r>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r>
              <a:rPr lang="nl-NL" baseline="0" dirty="0"/>
              <a:t>Veel partijen zien leegstand als ongewenst, door de maatschappelijke maar ook individuele problemen die hier vaak mee samenhangen of op volgen. Het is niet uitzonderlijk dat bij, met name ongewenst stopzetten van de agrarische activiteiten, sociale en financiële problemen ontstaan bij de agrariër. Maatschappelijke problemen die ontstaan zijn bijvoorbeeld verloedering van het platteland, maar ook criminele activiteiten zoals drugslabs of het dumpen van afval komen steeds vaker voor.</a:t>
            </a:r>
          </a:p>
        </p:txBody>
      </p:sp>
      <p:sp>
        <p:nvSpPr>
          <p:cNvPr id="4" name="Tijdelijke aanduiding voor dianummer 3"/>
          <p:cNvSpPr>
            <a:spLocks noGrp="1"/>
          </p:cNvSpPr>
          <p:nvPr>
            <p:ph type="sldNum" sz="quarter" idx="10"/>
          </p:nvPr>
        </p:nvSpPr>
        <p:spPr/>
        <p:txBody>
          <a:bodyPr/>
          <a:lstStyle/>
          <a:p>
            <a:fld id="{A4F4BB90-7C51-4599-826C-3E09E1394B41}" type="slidenum">
              <a:rPr lang="nl-NL" smtClean="0"/>
              <a:t>9</a:t>
            </a:fld>
            <a:endParaRPr lang="nl-NL"/>
          </a:p>
        </p:txBody>
      </p:sp>
    </p:spTree>
    <p:extLst>
      <p:ext uri="{BB962C8B-B14F-4D97-AF65-F5344CB8AC3E}">
        <p14:creationId xmlns:p14="http://schemas.microsoft.com/office/powerpoint/2010/main" val="254889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56146" y="1165861"/>
            <a:ext cx="4240884" cy="955380"/>
          </a:xfrm>
        </p:spPr>
        <p:txBody>
          <a:bodyPr anchor="b">
            <a:noAutofit/>
          </a:bodyPr>
          <a:lstStyle>
            <a:lvl1pPr algn="r">
              <a:defRPr sz="3200" b="1">
                <a:solidFill>
                  <a:schemeClr val="bg1"/>
                </a:solidFill>
              </a:defRPr>
            </a:lvl1pPr>
          </a:lstStyle>
          <a:p>
            <a:r>
              <a:rPr lang="nl-NL" dirty="0"/>
              <a:t>Titel van de presentatie</a:t>
            </a:r>
          </a:p>
        </p:txBody>
      </p:sp>
      <p:sp>
        <p:nvSpPr>
          <p:cNvPr id="3" name="Ondertitel 2"/>
          <p:cNvSpPr>
            <a:spLocks noGrp="1"/>
          </p:cNvSpPr>
          <p:nvPr>
            <p:ph type="subTitle" idx="1"/>
          </p:nvPr>
        </p:nvSpPr>
        <p:spPr>
          <a:xfrm>
            <a:off x="4656146" y="2090545"/>
            <a:ext cx="4240884" cy="852161"/>
          </a:xfrm>
        </p:spPr>
        <p:txBody>
          <a:bodyPr>
            <a:normAutofit/>
          </a:bodyPr>
          <a:lstStyle>
            <a:lvl1pPr marL="0" indent="0" algn="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Tree>
    <p:extLst>
      <p:ext uri="{BB962C8B-B14F-4D97-AF65-F5344CB8AC3E}">
        <p14:creationId xmlns:p14="http://schemas.microsoft.com/office/powerpoint/2010/main" val="23001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met liggende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afbeelding 2"/>
          <p:cNvSpPr>
            <a:spLocks noGrp="1"/>
          </p:cNvSpPr>
          <p:nvPr>
            <p:ph type="pic" sz="quarter" idx="13"/>
          </p:nvPr>
        </p:nvSpPr>
        <p:spPr>
          <a:xfrm>
            <a:off x="1342103" y="2094270"/>
            <a:ext cx="6459794" cy="2411361"/>
          </a:xfrm>
          <a:prstGeom prst="rect">
            <a:avLst/>
          </a:prstGeom>
          <a:effectLst>
            <a:outerShdw blurRad="50800" dist="38100" dir="2700000" algn="tl" rotWithShape="0">
              <a:prstClr val="black">
                <a:alpha val="40000"/>
              </a:prstClr>
            </a:outerShdw>
          </a:effectLst>
        </p:spPr>
        <p:txBody>
          <a:bodyPr/>
          <a:lstStyle/>
          <a:p>
            <a:endParaRPr lang="nl-NL"/>
          </a:p>
        </p:txBody>
      </p:sp>
      <p:sp>
        <p:nvSpPr>
          <p:cNvPr id="9" name="Titel 1"/>
          <p:cNvSpPr>
            <a:spLocks noGrp="1"/>
          </p:cNvSpPr>
          <p:nvPr>
            <p:ph type="title"/>
          </p:nvPr>
        </p:nvSpPr>
        <p:spPr>
          <a:xfrm>
            <a:off x="2042650" y="345169"/>
            <a:ext cx="5161936" cy="994172"/>
          </a:xfrm>
        </p:spPr>
        <p:txBody>
          <a:bodyPr>
            <a:normAutofit/>
          </a:bodyPr>
          <a:lstStyle>
            <a:lvl1pPr algn="ctr">
              <a:defRPr sz="2800" b="1">
                <a:solidFill>
                  <a:schemeClr val="bg1"/>
                </a:solidFill>
              </a:defRPr>
            </a:lvl1pPr>
          </a:lstStyle>
          <a:p>
            <a:r>
              <a:rPr lang="nl-NL" dirty="0"/>
              <a:t>Klik om de stijl te bewerken</a:t>
            </a:r>
          </a:p>
        </p:txBody>
      </p:sp>
      <p:sp>
        <p:nvSpPr>
          <p:cNvPr id="5" name="Tijdelijke aanduiding voor tekst 2"/>
          <p:cNvSpPr>
            <a:spLocks noGrp="1"/>
          </p:cNvSpPr>
          <p:nvPr>
            <p:ph type="body" sz="quarter" idx="14"/>
          </p:nvPr>
        </p:nvSpPr>
        <p:spPr>
          <a:xfrm>
            <a:off x="2300287" y="1339341"/>
            <a:ext cx="4543425" cy="544513"/>
          </a:xfrm>
        </p:spPr>
        <p:txBody>
          <a:bodyPr>
            <a:noAutofit/>
          </a:bodyPr>
          <a:lstStyle>
            <a:lvl1pP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nl-NL" dirty="0"/>
              <a:t>Klik om de modelstijlen te bewerken</a:t>
            </a:r>
          </a:p>
        </p:txBody>
      </p:sp>
    </p:spTree>
    <p:extLst>
      <p:ext uri="{BB962C8B-B14F-4D97-AF65-F5344CB8AC3E}">
        <p14:creationId xmlns:p14="http://schemas.microsoft.com/office/powerpoint/2010/main" val="279383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dia met eventuele tekstk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0"/>
          </p:nvPr>
        </p:nvSpPr>
        <p:spPr>
          <a:xfrm>
            <a:off x="0" y="1"/>
            <a:ext cx="9144000" cy="4734232"/>
          </a:xfrm>
        </p:spPr>
        <p:txBody>
          <a:bodyPr/>
          <a:lstStyle/>
          <a:p>
            <a:endParaRPr lang="nl-NL"/>
          </a:p>
        </p:txBody>
      </p:sp>
      <p:sp>
        <p:nvSpPr>
          <p:cNvPr id="10" name="Tijdelijke aanduiding voor tekst 9"/>
          <p:cNvSpPr>
            <a:spLocks noGrp="1"/>
          </p:cNvSpPr>
          <p:nvPr>
            <p:ph type="body" sz="quarter" idx="11"/>
          </p:nvPr>
        </p:nvSpPr>
        <p:spPr>
          <a:xfrm>
            <a:off x="4728574" y="187891"/>
            <a:ext cx="4288447" cy="4352794"/>
          </a:xfrm>
          <a:solidFill>
            <a:schemeClr val="accent1">
              <a:alpha val="75000"/>
            </a:schemeClr>
          </a:solidFill>
        </p:spPr>
        <p:txBody>
          <a:bodyPr>
            <a:normAutofit/>
          </a:bodyPr>
          <a:lstStyle>
            <a:lvl1pPr marL="0" marR="0" indent="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None/>
              <a:tabLst/>
              <a:defRPr sz="3600" b="1"/>
            </a:lvl1pPr>
            <a:lvl2pPr marL="457200" indent="0">
              <a:buNone/>
              <a:defRPr/>
            </a:lvl2pPr>
            <a:lvl3pPr marL="914400" indent="0">
              <a:buNone/>
              <a:defRPr/>
            </a:lvl3pPr>
            <a:lvl4pPr marL="1371600" indent="0">
              <a:buNone/>
              <a:defRPr/>
            </a:lvl4pPr>
            <a:lvl5pPr marL="1828800" indent="0">
              <a:buNone/>
              <a:defRPr/>
            </a:lvl5pPr>
          </a:lstStyle>
          <a:p>
            <a:pPr lvl="0"/>
            <a:r>
              <a:rPr lang="nl-NL" dirty="0"/>
              <a:t>Klik om de modelstijlen te bewerken</a:t>
            </a:r>
          </a:p>
        </p:txBody>
      </p:sp>
    </p:spTree>
    <p:extLst>
      <p:ext uri="{BB962C8B-B14F-4D97-AF65-F5344CB8AC3E}">
        <p14:creationId xmlns:p14="http://schemas.microsoft.com/office/powerpoint/2010/main" val="198040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8650" y="225468"/>
            <a:ext cx="7886700" cy="551146"/>
          </a:xfrm>
        </p:spPr>
        <p:txBody>
          <a:bodyPr>
            <a:normAutofit/>
          </a:bodyPr>
          <a:lstStyle>
            <a:lvl1pPr algn="ctr">
              <a:defRPr sz="3600" b="1"/>
            </a:lvl1pPr>
          </a:lstStyle>
          <a:p>
            <a:r>
              <a:rPr lang="nl-NL"/>
              <a:t>Klik om de stijl te bewerken</a:t>
            </a:r>
            <a:endParaRPr lang="nl-NL" dirty="0"/>
          </a:p>
        </p:txBody>
      </p:sp>
      <p:sp>
        <p:nvSpPr>
          <p:cNvPr id="3" name="Tijdelijke aanduiding voor inhoud 2"/>
          <p:cNvSpPr>
            <a:spLocks noGrp="1"/>
          </p:cNvSpPr>
          <p:nvPr>
            <p:ph idx="1"/>
          </p:nvPr>
        </p:nvSpPr>
        <p:spPr>
          <a:xfrm>
            <a:off x="602116" y="1139868"/>
            <a:ext cx="7886700" cy="3492855"/>
          </a:xfrm>
        </p:spPr>
        <p:txBody>
          <a:bodyPr>
            <a:normAutofit/>
          </a:bodyPr>
          <a:lstStyle>
            <a:lvl1pPr marL="0" indent="0">
              <a:buFont typeface="Wingdings" panose="05000000000000000000" pitchFamily="2" charset="2"/>
              <a:buNone/>
              <a:defRPr sz="2800">
                <a:solidFill>
                  <a:schemeClr val="tx1"/>
                </a:solidFill>
              </a:defRPr>
            </a:lvl1pPr>
            <a:lvl2pPr marL="342900" indent="0">
              <a:buNone/>
              <a:defRPr sz="2800">
                <a:solidFill>
                  <a:schemeClr val="tx1"/>
                </a:solidFill>
              </a:defRPr>
            </a:lvl2pPr>
            <a:lvl3pPr marL="685800" indent="0">
              <a:buNone/>
              <a:defRPr sz="2400">
                <a:solidFill>
                  <a:schemeClr val="tx1"/>
                </a:solidFill>
              </a:defRPr>
            </a:lvl3pPr>
            <a:lvl4pPr marL="1028700" indent="0">
              <a:buNone/>
              <a:defRPr sz="2000">
                <a:solidFill>
                  <a:schemeClr val="tx1"/>
                </a:solidFill>
              </a:defRPr>
            </a:lvl4pPr>
            <a:lvl5pPr marL="1371600" indent="0">
              <a:buNone/>
              <a:defRPr sz="1800">
                <a:solidFill>
                  <a:schemeClr val="tx1"/>
                </a:solidFill>
              </a:defRPr>
            </a:lvl5pPr>
          </a:lstStyle>
          <a:p>
            <a:pPr lvl="0"/>
            <a:r>
              <a:rPr lang="nl-NL"/>
              <a:t>Klik om de modelstijlen te bewerken</a:t>
            </a:r>
          </a:p>
        </p:txBody>
      </p:sp>
      <p:sp>
        <p:nvSpPr>
          <p:cNvPr id="7" name="Tijdelijke aanduiding voor dianummer 5"/>
          <p:cNvSpPr txBox="1">
            <a:spLocks/>
          </p:cNvSpPr>
          <p:nvPr userDrawn="1"/>
        </p:nvSpPr>
        <p:spPr>
          <a:xfrm>
            <a:off x="180949" y="4790314"/>
            <a:ext cx="521425" cy="273844"/>
          </a:xfrm>
          <a:prstGeom prst="rect">
            <a:avLst/>
          </a:prstGeom>
        </p:spPr>
        <p:txBody>
          <a:bodyPr/>
          <a:lstStyle>
            <a:defPPr>
              <a:defRPr lang="nl-NL"/>
            </a:defPPr>
            <a:lvl1pPr marL="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2288DF-8062-4C24-A7E7-4B9B36EBA26A}" type="slidenum">
              <a:rPr lang="nl-NL" sz="1000" smtClean="0"/>
              <a:pPr algn="r"/>
              <a:t>‹nr.›</a:t>
            </a:fld>
            <a:r>
              <a:rPr lang="nl-NL" sz="1000" dirty="0"/>
              <a:t> |</a:t>
            </a:r>
            <a:endParaRPr lang="nl-NL" sz="1000" b="0" dirty="0"/>
          </a:p>
        </p:txBody>
      </p:sp>
      <p:sp>
        <p:nvSpPr>
          <p:cNvPr id="6" name="Tijdelijke aanduiding voor tekst 4"/>
          <p:cNvSpPr>
            <a:spLocks noGrp="1"/>
          </p:cNvSpPr>
          <p:nvPr>
            <p:ph type="body" sz="quarter" idx="10" hasCustomPrompt="1"/>
          </p:nvPr>
        </p:nvSpPr>
        <p:spPr>
          <a:xfrm>
            <a:off x="558000" y="4812294"/>
            <a:ext cx="2928938" cy="274638"/>
          </a:xfrm>
        </p:spPr>
        <p:txBody>
          <a:bodyPr>
            <a:noAutofit/>
          </a:bodyPr>
          <a:lstStyle>
            <a:lvl1pPr marL="0" indent="0" algn="l">
              <a:buFontTx/>
              <a:buNone/>
              <a:defRPr sz="1000" b="1">
                <a:solidFill>
                  <a:schemeClr val="bg1"/>
                </a:solidFill>
              </a:defRPr>
            </a:lvl1pPr>
            <a:lvl2pPr marL="342900" indent="0">
              <a:buFontTx/>
              <a:buNone/>
              <a:defRPr sz="1000">
                <a:solidFill>
                  <a:schemeClr val="bg1"/>
                </a:solidFill>
              </a:defRPr>
            </a:lvl2pPr>
            <a:lvl3pPr marL="685800" indent="0">
              <a:buFontTx/>
              <a:buNone/>
              <a:defRPr sz="1000">
                <a:solidFill>
                  <a:schemeClr val="bg1"/>
                </a:solidFill>
              </a:defRPr>
            </a:lvl3pPr>
            <a:lvl4pPr marL="1028700" indent="0">
              <a:buFontTx/>
              <a:buNone/>
              <a:defRPr sz="1000">
                <a:solidFill>
                  <a:schemeClr val="bg1"/>
                </a:solidFill>
              </a:defRPr>
            </a:lvl4pPr>
            <a:lvl5pPr marL="1371600" indent="0">
              <a:buFontTx/>
              <a:buNone/>
              <a:defRPr sz="1000">
                <a:solidFill>
                  <a:schemeClr val="bg1"/>
                </a:solidFill>
              </a:defRPr>
            </a:lvl5pPr>
          </a:lstStyle>
          <a:p>
            <a:pPr lvl="0"/>
            <a:r>
              <a:rPr lang="nl-NL" dirty="0"/>
              <a:t>Onderwerp</a:t>
            </a:r>
          </a:p>
        </p:txBody>
      </p:sp>
    </p:spTree>
    <p:extLst>
      <p:ext uri="{BB962C8B-B14F-4D97-AF65-F5344CB8AC3E}">
        <p14:creationId xmlns:p14="http://schemas.microsoft.com/office/powerpoint/2010/main" val="341614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dia met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2116" y="1139868"/>
            <a:ext cx="7886700" cy="3492855"/>
          </a:xfrm>
        </p:spPr>
        <p:txBody>
          <a:bodyPr>
            <a:normAutofit/>
          </a:bodyPr>
          <a:lstStyle>
            <a:lvl1pPr>
              <a:defRPr sz="28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1"/>
          <p:cNvSpPr>
            <a:spLocks noGrp="1"/>
          </p:cNvSpPr>
          <p:nvPr>
            <p:ph type="title"/>
          </p:nvPr>
        </p:nvSpPr>
        <p:spPr>
          <a:xfrm>
            <a:off x="628650" y="225468"/>
            <a:ext cx="7886700" cy="551146"/>
          </a:xfrm>
        </p:spPr>
        <p:txBody>
          <a:bodyPr>
            <a:normAutofit/>
          </a:bodyPr>
          <a:lstStyle>
            <a:lvl1pPr algn="ctr">
              <a:defRPr sz="3600" b="1"/>
            </a:lvl1pPr>
          </a:lstStyle>
          <a:p>
            <a:r>
              <a:rPr lang="nl-NL"/>
              <a:t>Klik om de stijl te bewerken</a:t>
            </a:r>
            <a:endParaRPr lang="nl-NL" dirty="0"/>
          </a:p>
        </p:txBody>
      </p:sp>
      <p:sp>
        <p:nvSpPr>
          <p:cNvPr id="8" name="Tijdelijke aanduiding voor dianummer 5"/>
          <p:cNvSpPr txBox="1">
            <a:spLocks/>
          </p:cNvSpPr>
          <p:nvPr userDrawn="1"/>
        </p:nvSpPr>
        <p:spPr>
          <a:xfrm>
            <a:off x="180949" y="4790314"/>
            <a:ext cx="521425" cy="273844"/>
          </a:xfrm>
          <a:prstGeom prst="rect">
            <a:avLst/>
          </a:prstGeom>
        </p:spPr>
        <p:txBody>
          <a:bodyPr/>
          <a:lstStyle>
            <a:defPPr>
              <a:defRPr lang="nl-NL"/>
            </a:defPPr>
            <a:lvl1pPr marL="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2288DF-8062-4C24-A7E7-4B9B36EBA26A}" type="slidenum">
              <a:rPr lang="nl-NL" sz="1000" smtClean="0"/>
              <a:pPr algn="r"/>
              <a:t>‹nr.›</a:t>
            </a:fld>
            <a:r>
              <a:rPr lang="nl-NL" sz="1000" dirty="0"/>
              <a:t> |</a:t>
            </a:r>
            <a:endParaRPr lang="nl-NL" sz="1000" b="0" dirty="0"/>
          </a:p>
        </p:txBody>
      </p:sp>
      <p:sp>
        <p:nvSpPr>
          <p:cNvPr id="9" name="Tijdelijke aanduiding voor tekst 4"/>
          <p:cNvSpPr>
            <a:spLocks noGrp="1"/>
          </p:cNvSpPr>
          <p:nvPr>
            <p:ph type="body" sz="quarter" idx="10" hasCustomPrompt="1"/>
          </p:nvPr>
        </p:nvSpPr>
        <p:spPr>
          <a:xfrm>
            <a:off x="558000" y="4812294"/>
            <a:ext cx="2928938" cy="274638"/>
          </a:xfrm>
        </p:spPr>
        <p:txBody>
          <a:bodyPr>
            <a:noAutofit/>
          </a:bodyPr>
          <a:lstStyle>
            <a:lvl1pPr marL="0" indent="0" algn="l">
              <a:buFontTx/>
              <a:buNone/>
              <a:defRPr sz="1000" b="1">
                <a:solidFill>
                  <a:schemeClr val="bg1"/>
                </a:solidFill>
              </a:defRPr>
            </a:lvl1pPr>
            <a:lvl2pPr marL="342900" indent="0">
              <a:buFontTx/>
              <a:buNone/>
              <a:defRPr sz="1000">
                <a:solidFill>
                  <a:schemeClr val="bg1"/>
                </a:solidFill>
              </a:defRPr>
            </a:lvl2pPr>
            <a:lvl3pPr marL="685800" indent="0">
              <a:buFontTx/>
              <a:buNone/>
              <a:defRPr sz="1000">
                <a:solidFill>
                  <a:schemeClr val="bg1"/>
                </a:solidFill>
              </a:defRPr>
            </a:lvl3pPr>
            <a:lvl4pPr marL="1028700" indent="0">
              <a:buFontTx/>
              <a:buNone/>
              <a:defRPr sz="1000">
                <a:solidFill>
                  <a:schemeClr val="bg1"/>
                </a:solidFill>
              </a:defRPr>
            </a:lvl4pPr>
            <a:lvl5pPr marL="1371600" indent="0">
              <a:buFontTx/>
              <a:buNone/>
              <a:defRPr sz="1000">
                <a:solidFill>
                  <a:schemeClr val="bg1"/>
                </a:solidFill>
              </a:defRPr>
            </a:lvl5pPr>
          </a:lstStyle>
          <a:p>
            <a:pPr lvl="0"/>
            <a:r>
              <a:rPr lang="nl-NL" dirty="0"/>
              <a:t>Onderwerp</a:t>
            </a:r>
          </a:p>
        </p:txBody>
      </p:sp>
    </p:spTree>
    <p:extLst>
      <p:ext uri="{BB962C8B-B14F-4D97-AF65-F5344CB8AC3E}">
        <p14:creationId xmlns:p14="http://schemas.microsoft.com/office/powerpoint/2010/main" val="374640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ande foto l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1"/>
          <p:cNvSpPr>
            <a:spLocks noGrp="1"/>
          </p:cNvSpPr>
          <p:nvPr>
            <p:ph type="title"/>
          </p:nvPr>
        </p:nvSpPr>
        <p:spPr>
          <a:xfrm>
            <a:off x="4309787" y="231733"/>
            <a:ext cx="4542501" cy="908136"/>
          </a:xfrm>
        </p:spPr>
        <p:txBody>
          <a:bodyPr>
            <a:normAutofit/>
          </a:bodyPr>
          <a:lstStyle>
            <a:lvl1pPr algn="ctr">
              <a:defRPr sz="2800" b="1"/>
            </a:lvl1pPr>
          </a:lstStyle>
          <a:p>
            <a:r>
              <a:rPr lang="nl-NL"/>
              <a:t>Klik om de stijl te bewerken</a:t>
            </a:r>
            <a:endParaRPr lang="nl-NL" dirty="0"/>
          </a:p>
        </p:txBody>
      </p:sp>
      <p:sp>
        <p:nvSpPr>
          <p:cNvPr id="3" name="Tijdelijke aanduiding voor afbeelding 2"/>
          <p:cNvSpPr>
            <a:spLocks noGrp="1"/>
          </p:cNvSpPr>
          <p:nvPr>
            <p:ph type="pic" sz="quarter" idx="13"/>
          </p:nvPr>
        </p:nvSpPr>
        <p:spPr>
          <a:xfrm>
            <a:off x="258263" y="231733"/>
            <a:ext cx="3656120" cy="4227533"/>
          </a:xfrm>
          <a:effectLst>
            <a:outerShdw blurRad="50800" dist="38100" dir="2700000" algn="tl" rotWithShape="0">
              <a:prstClr val="black">
                <a:alpha val="40000"/>
              </a:prstClr>
            </a:outerShdw>
          </a:effectLst>
        </p:spPr>
        <p:txBody>
          <a:bodyPr/>
          <a:lstStyle/>
          <a:p>
            <a:r>
              <a:rPr lang="nl-NL"/>
              <a:t>Klik op het pictogram als u een afbeelding wilt toevoegen</a:t>
            </a:r>
          </a:p>
        </p:txBody>
      </p:sp>
      <p:sp>
        <p:nvSpPr>
          <p:cNvPr id="4" name="Tijdelijke aanduiding voor tekst 3"/>
          <p:cNvSpPr>
            <a:spLocks noGrp="1"/>
          </p:cNvSpPr>
          <p:nvPr>
            <p:ph type="body" sz="quarter" idx="14"/>
          </p:nvPr>
        </p:nvSpPr>
        <p:spPr>
          <a:xfrm>
            <a:off x="4310063" y="1152395"/>
            <a:ext cx="4541837" cy="3306871"/>
          </a:xfrm>
        </p:spPr>
        <p:txBody>
          <a:bodyPr>
            <a:normAutofit/>
          </a:bodyPr>
          <a:lstStyle>
            <a:lvl1pPr marL="0" indent="0" algn="l">
              <a:buNone/>
              <a:defRPr sz="1600">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nl-NL"/>
              <a:t>Klik om de modelstijlen te bewerken</a:t>
            </a:r>
          </a:p>
        </p:txBody>
      </p:sp>
      <p:sp>
        <p:nvSpPr>
          <p:cNvPr id="7" name="Tijdelijke aanduiding voor dianummer 5"/>
          <p:cNvSpPr txBox="1">
            <a:spLocks/>
          </p:cNvSpPr>
          <p:nvPr userDrawn="1"/>
        </p:nvSpPr>
        <p:spPr>
          <a:xfrm>
            <a:off x="180949" y="4790314"/>
            <a:ext cx="521425" cy="273844"/>
          </a:xfrm>
          <a:prstGeom prst="rect">
            <a:avLst/>
          </a:prstGeom>
        </p:spPr>
        <p:txBody>
          <a:bodyPr/>
          <a:lstStyle>
            <a:defPPr>
              <a:defRPr lang="nl-NL"/>
            </a:defPPr>
            <a:lvl1pPr marL="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2288DF-8062-4C24-A7E7-4B9B36EBA26A}" type="slidenum">
              <a:rPr lang="nl-NL" sz="1000" smtClean="0"/>
              <a:pPr algn="r"/>
              <a:t>‹nr.›</a:t>
            </a:fld>
            <a:r>
              <a:rPr lang="nl-NL" sz="1000" dirty="0"/>
              <a:t> |</a:t>
            </a:r>
            <a:endParaRPr lang="nl-NL" sz="1000" b="0" dirty="0"/>
          </a:p>
        </p:txBody>
      </p:sp>
      <p:sp>
        <p:nvSpPr>
          <p:cNvPr id="10" name="Tijdelijke aanduiding voor tekst 4"/>
          <p:cNvSpPr>
            <a:spLocks noGrp="1"/>
          </p:cNvSpPr>
          <p:nvPr>
            <p:ph type="body" sz="quarter" idx="10" hasCustomPrompt="1"/>
          </p:nvPr>
        </p:nvSpPr>
        <p:spPr>
          <a:xfrm>
            <a:off x="558000" y="4812294"/>
            <a:ext cx="2928938" cy="274638"/>
          </a:xfrm>
        </p:spPr>
        <p:txBody>
          <a:bodyPr>
            <a:noAutofit/>
          </a:bodyPr>
          <a:lstStyle>
            <a:lvl1pPr marL="0" indent="0" algn="l">
              <a:buFontTx/>
              <a:buNone/>
              <a:defRPr sz="1000" b="1">
                <a:solidFill>
                  <a:schemeClr val="bg1"/>
                </a:solidFill>
              </a:defRPr>
            </a:lvl1pPr>
            <a:lvl2pPr marL="342900" indent="0">
              <a:buFontTx/>
              <a:buNone/>
              <a:defRPr sz="1000">
                <a:solidFill>
                  <a:schemeClr val="bg1"/>
                </a:solidFill>
              </a:defRPr>
            </a:lvl2pPr>
            <a:lvl3pPr marL="685800" indent="0">
              <a:buFontTx/>
              <a:buNone/>
              <a:defRPr sz="1000">
                <a:solidFill>
                  <a:schemeClr val="bg1"/>
                </a:solidFill>
              </a:defRPr>
            </a:lvl3pPr>
            <a:lvl4pPr marL="1028700" indent="0">
              <a:buFontTx/>
              <a:buNone/>
              <a:defRPr sz="1000">
                <a:solidFill>
                  <a:schemeClr val="bg1"/>
                </a:solidFill>
              </a:defRPr>
            </a:lvl4pPr>
            <a:lvl5pPr marL="1371600" indent="0">
              <a:buFontTx/>
              <a:buNone/>
              <a:defRPr sz="1000">
                <a:solidFill>
                  <a:schemeClr val="bg1"/>
                </a:solidFill>
              </a:defRPr>
            </a:lvl5pPr>
          </a:lstStyle>
          <a:p>
            <a:pPr lvl="0"/>
            <a:r>
              <a:rPr lang="nl-NL" dirty="0"/>
              <a:t>Onderwerp</a:t>
            </a:r>
          </a:p>
        </p:txBody>
      </p:sp>
    </p:spTree>
    <p:extLst>
      <p:ext uri="{BB962C8B-B14F-4D97-AF65-F5344CB8AC3E}">
        <p14:creationId xmlns:p14="http://schemas.microsoft.com/office/powerpoint/2010/main" val="426115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e foto rech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1"/>
          <p:cNvSpPr>
            <a:spLocks noGrp="1"/>
          </p:cNvSpPr>
          <p:nvPr>
            <p:ph type="title"/>
          </p:nvPr>
        </p:nvSpPr>
        <p:spPr>
          <a:xfrm>
            <a:off x="257416" y="231733"/>
            <a:ext cx="4542501" cy="908136"/>
          </a:xfrm>
        </p:spPr>
        <p:txBody>
          <a:bodyPr>
            <a:normAutofit/>
          </a:bodyPr>
          <a:lstStyle>
            <a:lvl1pPr algn="ctr">
              <a:defRPr sz="2800" b="1"/>
            </a:lvl1pPr>
          </a:lstStyle>
          <a:p>
            <a:r>
              <a:rPr lang="nl-NL"/>
              <a:t>Klik om de stijl te bewerken</a:t>
            </a:r>
            <a:endParaRPr lang="nl-NL" dirty="0"/>
          </a:p>
        </p:txBody>
      </p:sp>
      <p:sp>
        <p:nvSpPr>
          <p:cNvPr id="3" name="Tijdelijke aanduiding voor afbeelding 2"/>
          <p:cNvSpPr>
            <a:spLocks noGrp="1"/>
          </p:cNvSpPr>
          <p:nvPr>
            <p:ph type="pic" sz="quarter" idx="13"/>
          </p:nvPr>
        </p:nvSpPr>
        <p:spPr>
          <a:xfrm>
            <a:off x="5195780" y="231733"/>
            <a:ext cx="3656120" cy="4227533"/>
          </a:xfrm>
          <a:effectLst>
            <a:outerShdw blurRad="50800" dist="38100" dir="2700000" algn="tl" rotWithShape="0">
              <a:prstClr val="black">
                <a:alpha val="40000"/>
              </a:prstClr>
            </a:outerShdw>
          </a:effectLst>
        </p:spPr>
        <p:txBody>
          <a:bodyPr/>
          <a:lstStyle/>
          <a:p>
            <a:r>
              <a:rPr lang="nl-NL"/>
              <a:t>Klik op het pictogram als u een afbeelding wilt toevoegen</a:t>
            </a:r>
          </a:p>
        </p:txBody>
      </p:sp>
      <p:sp>
        <p:nvSpPr>
          <p:cNvPr id="4" name="Tijdelijke aanduiding voor tekst 3"/>
          <p:cNvSpPr>
            <a:spLocks noGrp="1"/>
          </p:cNvSpPr>
          <p:nvPr>
            <p:ph type="body" sz="quarter" idx="14"/>
          </p:nvPr>
        </p:nvSpPr>
        <p:spPr>
          <a:xfrm>
            <a:off x="257692" y="1152395"/>
            <a:ext cx="4541837" cy="3306871"/>
          </a:xfrm>
        </p:spPr>
        <p:txBody>
          <a:bodyPr>
            <a:normAutofit/>
          </a:bodyPr>
          <a:lstStyle>
            <a:lvl1pPr marL="0" indent="0" algn="l">
              <a:buNone/>
              <a:defRPr sz="1600">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nl-NL"/>
              <a:t>Klik om de modelstijlen te bewerken</a:t>
            </a:r>
          </a:p>
        </p:txBody>
      </p:sp>
      <p:sp>
        <p:nvSpPr>
          <p:cNvPr id="7" name="Tijdelijke aanduiding voor dianummer 5"/>
          <p:cNvSpPr txBox="1">
            <a:spLocks/>
          </p:cNvSpPr>
          <p:nvPr userDrawn="1"/>
        </p:nvSpPr>
        <p:spPr>
          <a:xfrm>
            <a:off x="180949" y="4790314"/>
            <a:ext cx="521425" cy="273844"/>
          </a:xfrm>
          <a:prstGeom prst="rect">
            <a:avLst/>
          </a:prstGeom>
        </p:spPr>
        <p:txBody>
          <a:bodyPr/>
          <a:lstStyle>
            <a:defPPr>
              <a:defRPr lang="nl-NL"/>
            </a:defPPr>
            <a:lvl1pPr marL="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2288DF-8062-4C24-A7E7-4B9B36EBA26A}" type="slidenum">
              <a:rPr lang="nl-NL" sz="1000" smtClean="0"/>
              <a:pPr algn="r"/>
              <a:t>‹nr.›</a:t>
            </a:fld>
            <a:r>
              <a:rPr lang="nl-NL" sz="1000" dirty="0"/>
              <a:t> |</a:t>
            </a:r>
            <a:endParaRPr lang="nl-NL" sz="1000" b="0" dirty="0"/>
          </a:p>
        </p:txBody>
      </p:sp>
      <p:sp>
        <p:nvSpPr>
          <p:cNvPr id="10" name="Tijdelijke aanduiding voor tekst 4"/>
          <p:cNvSpPr>
            <a:spLocks noGrp="1"/>
          </p:cNvSpPr>
          <p:nvPr>
            <p:ph type="body" sz="quarter" idx="10" hasCustomPrompt="1"/>
          </p:nvPr>
        </p:nvSpPr>
        <p:spPr>
          <a:xfrm>
            <a:off x="558000" y="4812294"/>
            <a:ext cx="2928938" cy="274638"/>
          </a:xfrm>
        </p:spPr>
        <p:txBody>
          <a:bodyPr>
            <a:noAutofit/>
          </a:bodyPr>
          <a:lstStyle>
            <a:lvl1pPr marL="0" indent="0" algn="l">
              <a:buFontTx/>
              <a:buNone/>
              <a:defRPr sz="1000" b="1">
                <a:solidFill>
                  <a:schemeClr val="bg1"/>
                </a:solidFill>
              </a:defRPr>
            </a:lvl1pPr>
            <a:lvl2pPr marL="342900" indent="0">
              <a:buFontTx/>
              <a:buNone/>
              <a:defRPr sz="1000">
                <a:solidFill>
                  <a:schemeClr val="bg1"/>
                </a:solidFill>
              </a:defRPr>
            </a:lvl2pPr>
            <a:lvl3pPr marL="685800" indent="0">
              <a:buFontTx/>
              <a:buNone/>
              <a:defRPr sz="1000">
                <a:solidFill>
                  <a:schemeClr val="bg1"/>
                </a:solidFill>
              </a:defRPr>
            </a:lvl3pPr>
            <a:lvl4pPr marL="1028700" indent="0">
              <a:buFontTx/>
              <a:buNone/>
              <a:defRPr sz="1000">
                <a:solidFill>
                  <a:schemeClr val="bg1"/>
                </a:solidFill>
              </a:defRPr>
            </a:lvl4pPr>
            <a:lvl5pPr marL="1371600" indent="0">
              <a:buFontTx/>
              <a:buNone/>
              <a:defRPr sz="1000">
                <a:solidFill>
                  <a:schemeClr val="bg1"/>
                </a:solidFill>
              </a:defRPr>
            </a:lvl5pPr>
          </a:lstStyle>
          <a:p>
            <a:pPr lvl="0"/>
            <a:r>
              <a:rPr lang="nl-NL" dirty="0"/>
              <a:t>Onderwerp</a:t>
            </a:r>
          </a:p>
        </p:txBody>
      </p:sp>
    </p:spTree>
    <p:extLst>
      <p:ext uri="{BB962C8B-B14F-4D97-AF65-F5344CB8AC3E}">
        <p14:creationId xmlns:p14="http://schemas.microsoft.com/office/powerpoint/2010/main" val="64949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ek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jdelijke aanduiding voor grafiek 9"/>
          <p:cNvSpPr>
            <a:spLocks noGrp="1"/>
          </p:cNvSpPr>
          <p:nvPr>
            <p:ph type="chart" sz="quarter" idx="10"/>
          </p:nvPr>
        </p:nvSpPr>
        <p:spPr>
          <a:xfrm>
            <a:off x="793034" y="1194619"/>
            <a:ext cx="7565666" cy="3178944"/>
          </a:xfrm>
        </p:spPr>
        <p:txBody>
          <a:bodyPr/>
          <a:lstStyle/>
          <a:p>
            <a:r>
              <a:rPr lang="nl-NL"/>
              <a:t>Klik op het pictogram als u een grafiek wilt toevoegen</a:t>
            </a:r>
          </a:p>
        </p:txBody>
      </p:sp>
      <p:sp>
        <p:nvSpPr>
          <p:cNvPr id="6" name="Titel 1"/>
          <p:cNvSpPr>
            <a:spLocks noGrp="1"/>
          </p:cNvSpPr>
          <p:nvPr>
            <p:ph type="title"/>
          </p:nvPr>
        </p:nvSpPr>
        <p:spPr>
          <a:xfrm>
            <a:off x="793034" y="225468"/>
            <a:ext cx="7565666" cy="551146"/>
          </a:xfrm>
        </p:spPr>
        <p:txBody>
          <a:bodyPr>
            <a:normAutofit/>
          </a:bodyPr>
          <a:lstStyle>
            <a:lvl1pPr algn="ctr">
              <a:defRPr sz="3600" b="1"/>
            </a:lvl1pPr>
          </a:lstStyle>
          <a:p>
            <a:r>
              <a:rPr lang="nl-NL"/>
              <a:t>Klik om de stijl te bewerken</a:t>
            </a:r>
            <a:endParaRPr lang="nl-NL" dirty="0"/>
          </a:p>
        </p:txBody>
      </p:sp>
      <p:sp>
        <p:nvSpPr>
          <p:cNvPr id="9" name="Tijdelijke aanduiding voor dianummer 5"/>
          <p:cNvSpPr txBox="1">
            <a:spLocks/>
          </p:cNvSpPr>
          <p:nvPr userDrawn="1"/>
        </p:nvSpPr>
        <p:spPr>
          <a:xfrm>
            <a:off x="180949" y="4790314"/>
            <a:ext cx="521425" cy="273844"/>
          </a:xfrm>
          <a:prstGeom prst="rect">
            <a:avLst/>
          </a:prstGeom>
        </p:spPr>
        <p:txBody>
          <a:bodyPr/>
          <a:lstStyle>
            <a:defPPr>
              <a:defRPr lang="nl-NL"/>
            </a:defPPr>
            <a:lvl1pPr marL="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2288DF-8062-4C24-A7E7-4B9B36EBA26A}" type="slidenum">
              <a:rPr lang="nl-NL" sz="1000" smtClean="0"/>
              <a:pPr algn="r"/>
              <a:t>‹nr.›</a:t>
            </a:fld>
            <a:r>
              <a:rPr lang="nl-NL" sz="1000" dirty="0"/>
              <a:t> |</a:t>
            </a:r>
            <a:endParaRPr lang="nl-NL" sz="1000" b="0" dirty="0"/>
          </a:p>
        </p:txBody>
      </p:sp>
      <p:sp>
        <p:nvSpPr>
          <p:cNvPr id="11" name="Tijdelijke aanduiding voor tekst 4"/>
          <p:cNvSpPr>
            <a:spLocks noGrp="1"/>
          </p:cNvSpPr>
          <p:nvPr>
            <p:ph type="body" sz="quarter" idx="11" hasCustomPrompt="1"/>
          </p:nvPr>
        </p:nvSpPr>
        <p:spPr>
          <a:xfrm>
            <a:off x="558000" y="4812294"/>
            <a:ext cx="2928938" cy="274638"/>
          </a:xfrm>
        </p:spPr>
        <p:txBody>
          <a:bodyPr>
            <a:noAutofit/>
          </a:bodyPr>
          <a:lstStyle>
            <a:lvl1pPr marL="0" indent="0" algn="l">
              <a:buFontTx/>
              <a:buNone/>
              <a:defRPr sz="1000" b="1">
                <a:solidFill>
                  <a:schemeClr val="bg1"/>
                </a:solidFill>
              </a:defRPr>
            </a:lvl1pPr>
            <a:lvl2pPr marL="342900" indent="0">
              <a:buFontTx/>
              <a:buNone/>
              <a:defRPr sz="1000">
                <a:solidFill>
                  <a:schemeClr val="bg1"/>
                </a:solidFill>
              </a:defRPr>
            </a:lvl2pPr>
            <a:lvl3pPr marL="685800" indent="0">
              <a:buFontTx/>
              <a:buNone/>
              <a:defRPr sz="1000">
                <a:solidFill>
                  <a:schemeClr val="bg1"/>
                </a:solidFill>
              </a:defRPr>
            </a:lvl3pPr>
            <a:lvl4pPr marL="1028700" indent="0">
              <a:buFontTx/>
              <a:buNone/>
              <a:defRPr sz="1000">
                <a:solidFill>
                  <a:schemeClr val="bg1"/>
                </a:solidFill>
              </a:defRPr>
            </a:lvl4pPr>
            <a:lvl5pPr marL="1371600" indent="0">
              <a:buFontTx/>
              <a:buNone/>
              <a:defRPr sz="1000">
                <a:solidFill>
                  <a:schemeClr val="bg1"/>
                </a:solidFill>
              </a:defRPr>
            </a:lvl5pPr>
          </a:lstStyle>
          <a:p>
            <a:pPr lvl="0"/>
            <a:r>
              <a:rPr lang="nl-NL" dirty="0"/>
              <a:t>Onderwerp</a:t>
            </a:r>
          </a:p>
        </p:txBody>
      </p:sp>
    </p:spTree>
    <p:extLst>
      <p:ext uri="{BB962C8B-B14F-4D97-AF65-F5344CB8AC3E}">
        <p14:creationId xmlns:p14="http://schemas.microsoft.com/office/powerpoint/2010/main" val="7659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gende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3"/>
          </p:nvPr>
        </p:nvSpPr>
        <p:spPr>
          <a:xfrm>
            <a:off x="1576776" y="1568733"/>
            <a:ext cx="5990445" cy="2955507"/>
          </a:xfrm>
          <a:effectLst>
            <a:outerShdw blurRad="50800" dist="38100" dir="2700000" algn="tl" rotWithShape="0">
              <a:prstClr val="black">
                <a:alpha val="40000"/>
              </a:prstClr>
            </a:outerShdw>
          </a:effectLst>
        </p:spPr>
        <p:txBody>
          <a:bodyPr/>
          <a:lstStyle/>
          <a:p>
            <a:r>
              <a:rPr lang="nl-NL"/>
              <a:t>Klik op het pictogram als u een afbeelding wilt toevoegen</a:t>
            </a:r>
          </a:p>
        </p:txBody>
      </p:sp>
      <p:sp>
        <p:nvSpPr>
          <p:cNvPr id="13" name="Tijdelijke aanduiding voor tekst 3"/>
          <p:cNvSpPr>
            <a:spLocks noGrp="1"/>
          </p:cNvSpPr>
          <p:nvPr>
            <p:ph type="body" sz="quarter" idx="14"/>
          </p:nvPr>
        </p:nvSpPr>
        <p:spPr>
          <a:xfrm>
            <a:off x="628650" y="789140"/>
            <a:ext cx="7886699" cy="471487"/>
          </a:xfrm>
        </p:spPr>
        <p:txBody>
          <a:bodyPr>
            <a:normAutofit/>
          </a:bodyPr>
          <a:lstStyle>
            <a:lvl1pPr marL="0" indent="0" algn="ctr">
              <a:buNone/>
              <a:defRPr sz="1600">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nl-NL"/>
              <a:t>Klik om de modelstijlen te bewerken</a:t>
            </a:r>
          </a:p>
        </p:txBody>
      </p:sp>
      <p:sp>
        <p:nvSpPr>
          <p:cNvPr id="8" name="Titel 1"/>
          <p:cNvSpPr>
            <a:spLocks noGrp="1"/>
          </p:cNvSpPr>
          <p:nvPr>
            <p:ph type="title"/>
          </p:nvPr>
        </p:nvSpPr>
        <p:spPr>
          <a:xfrm>
            <a:off x="628650" y="225468"/>
            <a:ext cx="7886700" cy="551146"/>
          </a:xfrm>
        </p:spPr>
        <p:txBody>
          <a:bodyPr>
            <a:normAutofit/>
          </a:bodyPr>
          <a:lstStyle>
            <a:lvl1pPr algn="ctr">
              <a:defRPr sz="3600" b="1"/>
            </a:lvl1pPr>
          </a:lstStyle>
          <a:p>
            <a:r>
              <a:rPr lang="nl-NL"/>
              <a:t>Klik om de stijl te bewerken</a:t>
            </a:r>
            <a:endParaRPr lang="nl-NL" dirty="0"/>
          </a:p>
        </p:txBody>
      </p:sp>
      <p:sp>
        <p:nvSpPr>
          <p:cNvPr id="9" name="Tijdelijke aanduiding voor dianummer 5"/>
          <p:cNvSpPr txBox="1">
            <a:spLocks/>
          </p:cNvSpPr>
          <p:nvPr userDrawn="1"/>
        </p:nvSpPr>
        <p:spPr>
          <a:xfrm>
            <a:off x="180949" y="4790314"/>
            <a:ext cx="521425" cy="273844"/>
          </a:xfrm>
          <a:prstGeom prst="rect">
            <a:avLst/>
          </a:prstGeom>
        </p:spPr>
        <p:txBody>
          <a:bodyPr/>
          <a:lstStyle>
            <a:defPPr>
              <a:defRPr lang="nl-NL"/>
            </a:defPPr>
            <a:lvl1pPr marL="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E2288DF-8062-4C24-A7E7-4B9B36EBA26A}" type="slidenum">
              <a:rPr lang="nl-NL" sz="1000" smtClean="0"/>
              <a:pPr algn="r"/>
              <a:t>‹nr.›</a:t>
            </a:fld>
            <a:r>
              <a:rPr lang="nl-NL" sz="1000" dirty="0"/>
              <a:t> |</a:t>
            </a:r>
            <a:endParaRPr lang="nl-NL" sz="1000" b="0" dirty="0"/>
          </a:p>
        </p:txBody>
      </p:sp>
      <p:sp>
        <p:nvSpPr>
          <p:cNvPr id="12" name="Tijdelijke aanduiding voor tekst 4"/>
          <p:cNvSpPr>
            <a:spLocks noGrp="1"/>
          </p:cNvSpPr>
          <p:nvPr>
            <p:ph type="body" sz="quarter" idx="10" hasCustomPrompt="1"/>
          </p:nvPr>
        </p:nvSpPr>
        <p:spPr>
          <a:xfrm>
            <a:off x="558000" y="4812294"/>
            <a:ext cx="2928938" cy="274638"/>
          </a:xfrm>
        </p:spPr>
        <p:txBody>
          <a:bodyPr>
            <a:noAutofit/>
          </a:bodyPr>
          <a:lstStyle>
            <a:lvl1pPr marL="0" indent="0" algn="l">
              <a:buFontTx/>
              <a:buNone/>
              <a:defRPr sz="1000" b="1">
                <a:solidFill>
                  <a:schemeClr val="bg1"/>
                </a:solidFill>
              </a:defRPr>
            </a:lvl1pPr>
            <a:lvl2pPr marL="342900" indent="0">
              <a:buFontTx/>
              <a:buNone/>
              <a:defRPr sz="1000">
                <a:solidFill>
                  <a:schemeClr val="bg1"/>
                </a:solidFill>
              </a:defRPr>
            </a:lvl2pPr>
            <a:lvl3pPr marL="685800" indent="0">
              <a:buFontTx/>
              <a:buNone/>
              <a:defRPr sz="1000">
                <a:solidFill>
                  <a:schemeClr val="bg1"/>
                </a:solidFill>
              </a:defRPr>
            </a:lvl3pPr>
            <a:lvl4pPr marL="1028700" indent="0">
              <a:buFontTx/>
              <a:buNone/>
              <a:defRPr sz="1000">
                <a:solidFill>
                  <a:schemeClr val="bg1"/>
                </a:solidFill>
              </a:defRPr>
            </a:lvl4pPr>
            <a:lvl5pPr marL="1371600" indent="0">
              <a:buFontTx/>
              <a:buNone/>
              <a:defRPr sz="1000">
                <a:solidFill>
                  <a:schemeClr val="bg1"/>
                </a:solidFill>
              </a:defRPr>
            </a:lvl5pPr>
          </a:lstStyle>
          <a:p>
            <a:pPr lvl="0"/>
            <a:r>
              <a:rPr lang="nl-NL" dirty="0"/>
              <a:t>Onderwerp</a:t>
            </a:r>
          </a:p>
        </p:txBody>
      </p:sp>
    </p:spTree>
    <p:extLst>
      <p:ext uri="{BB962C8B-B14F-4D97-AF65-F5344CB8AC3E}">
        <p14:creationId xmlns:p14="http://schemas.microsoft.com/office/powerpoint/2010/main" val="199868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 met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titel 6"/>
          <p:cNvSpPr>
            <a:spLocks noGrp="1"/>
          </p:cNvSpPr>
          <p:nvPr>
            <p:ph type="title"/>
          </p:nvPr>
        </p:nvSpPr>
        <p:spPr>
          <a:xfrm>
            <a:off x="628650" y="1292225"/>
            <a:ext cx="7886700" cy="993775"/>
          </a:xfrm>
          <a:prstGeom prst="rect">
            <a:avLst/>
          </a:prstGeom>
        </p:spPr>
        <p:txBody>
          <a:bodyPr vert="horz" lIns="91440" tIns="45720" rIns="91440" bIns="45720" rtlCol="0" anchor="ctr">
            <a:normAutofit/>
          </a:bodyPr>
          <a:lstStyle/>
          <a:p>
            <a:r>
              <a:rPr lang="nl-NL" dirty="0"/>
              <a:t>Klik om de stijl te bewerken</a:t>
            </a:r>
          </a:p>
        </p:txBody>
      </p:sp>
      <p:sp>
        <p:nvSpPr>
          <p:cNvPr id="8" name="Tijdelijke aanduiding voor tekst 2"/>
          <p:cNvSpPr>
            <a:spLocks noGrp="1"/>
          </p:cNvSpPr>
          <p:nvPr>
            <p:ph type="body" sz="quarter" idx="14"/>
          </p:nvPr>
        </p:nvSpPr>
        <p:spPr>
          <a:xfrm>
            <a:off x="628651" y="2286000"/>
            <a:ext cx="7886699" cy="804863"/>
          </a:xfrm>
        </p:spPr>
        <p:txBody>
          <a:bodyPr>
            <a:noAutofit/>
          </a:bodyPr>
          <a:lstStyle>
            <a:lvl1pP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nl-NL" dirty="0"/>
              <a:t>Klik om de modelstijlen te bewerken</a:t>
            </a:r>
          </a:p>
        </p:txBody>
      </p:sp>
    </p:spTree>
    <p:extLst>
      <p:ext uri="{BB962C8B-B14F-4D97-AF65-F5344CB8AC3E}">
        <p14:creationId xmlns:p14="http://schemas.microsoft.com/office/powerpoint/2010/main" val="270618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met staande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afbeelding 2"/>
          <p:cNvSpPr>
            <a:spLocks noGrp="1"/>
          </p:cNvSpPr>
          <p:nvPr>
            <p:ph type="pic" sz="quarter" idx="13"/>
          </p:nvPr>
        </p:nvSpPr>
        <p:spPr>
          <a:xfrm>
            <a:off x="404813" y="294968"/>
            <a:ext cx="3274910" cy="4210664"/>
          </a:xfrm>
          <a:prstGeom prst="rect">
            <a:avLst/>
          </a:prstGeom>
          <a:effectLst>
            <a:outerShdw blurRad="50800" dist="38100" dir="2700000" algn="tl" rotWithShape="0">
              <a:prstClr val="black">
                <a:alpha val="40000"/>
              </a:prstClr>
            </a:outerShdw>
          </a:effectLst>
        </p:spPr>
        <p:txBody>
          <a:bodyPr/>
          <a:lstStyle/>
          <a:p>
            <a:endParaRPr lang="nl-NL"/>
          </a:p>
        </p:txBody>
      </p:sp>
      <p:sp>
        <p:nvSpPr>
          <p:cNvPr id="9" name="Titel 1"/>
          <p:cNvSpPr>
            <a:spLocks noGrp="1"/>
          </p:cNvSpPr>
          <p:nvPr>
            <p:ph type="title"/>
          </p:nvPr>
        </p:nvSpPr>
        <p:spPr>
          <a:xfrm>
            <a:off x="4158322" y="1451880"/>
            <a:ext cx="4542501" cy="994172"/>
          </a:xfrm>
        </p:spPr>
        <p:txBody>
          <a:bodyPr>
            <a:normAutofit/>
          </a:bodyPr>
          <a:lstStyle>
            <a:lvl1pPr algn="ctr">
              <a:defRPr sz="2800" b="1">
                <a:solidFill>
                  <a:schemeClr val="bg1"/>
                </a:solidFill>
              </a:defRPr>
            </a:lvl1pPr>
          </a:lstStyle>
          <a:p>
            <a:r>
              <a:rPr lang="nl-NL" dirty="0"/>
              <a:t>Klik om de stijl te bewerken</a:t>
            </a:r>
          </a:p>
        </p:txBody>
      </p:sp>
      <p:sp>
        <p:nvSpPr>
          <p:cNvPr id="3" name="Tijdelijke aanduiding voor tekst 2"/>
          <p:cNvSpPr>
            <a:spLocks noGrp="1"/>
          </p:cNvSpPr>
          <p:nvPr>
            <p:ph type="body" sz="quarter" idx="14"/>
          </p:nvPr>
        </p:nvSpPr>
        <p:spPr>
          <a:xfrm>
            <a:off x="4157663" y="2546350"/>
            <a:ext cx="4543425" cy="544513"/>
          </a:xfrm>
        </p:spPr>
        <p:txBody>
          <a:bodyPr>
            <a:noAutofit/>
          </a:bodyPr>
          <a:lstStyle>
            <a:lvl1pP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nl-NL" dirty="0"/>
              <a:t>Klik om de modelstijlen te bewerken</a:t>
            </a:r>
          </a:p>
        </p:txBody>
      </p:sp>
    </p:spTree>
    <p:extLst>
      <p:ext uri="{BB962C8B-B14F-4D97-AF65-F5344CB8AC3E}">
        <p14:creationId xmlns:p14="http://schemas.microsoft.com/office/powerpoint/2010/main" val="317023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02116" y="1369219"/>
            <a:ext cx="7886700" cy="3263504"/>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66959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0" r:id="rId4"/>
    <p:sldLayoutId id="2147483666" r:id="rId5"/>
    <p:sldLayoutId id="2147483652" r:id="rId6"/>
    <p:sldLayoutId id="2147483651" r:id="rId7"/>
  </p:sldLayoutIdLst>
  <p:txStyles>
    <p:titleStyle>
      <a:lvl1pPr algn="l" defTabSz="685800" rtl="0" eaLnBrk="1" latinLnBrk="0" hangingPunct="1">
        <a:lnSpc>
          <a:spcPct val="90000"/>
        </a:lnSpc>
        <a:spcBef>
          <a:spcPct val="0"/>
        </a:spcBef>
        <a:buNone/>
        <a:defRPr sz="3300" kern="120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0093BE"/>
        </a:buClr>
        <a:buFont typeface="Wingdings" panose="05000000000000000000" pitchFamily="2" charset="2"/>
        <a:buChar char="§"/>
        <a:defRPr sz="2100" kern="1200">
          <a:solidFill>
            <a:schemeClr val="accent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0093BE"/>
        </a:buClr>
        <a:buFont typeface="Wingdings" panose="05000000000000000000" pitchFamily="2" charset="2"/>
        <a:buChar char="§"/>
        <a:defRPr sz="1800" kern="1200">
          <a:solidFill>
            <a:schemeClr val="accent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0093BE"/>
        </a:buClr>
        <a:buFont typeface="Wingdings" panose="05000000000000000000" pitchFamily="2" charset="2"/>
        <a:buChar char="§"/>
        <a:defRPr sz="1500" kern="1200">
          <a:solidFill>
            <a:schemeClr val="accent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0093BE"/>
        </a:buClr>
        <a:buFont typeface="Wingdings" panose="05000000000000000000" pitchFamily="2" charset="2"/>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0093BE"/>
        </a:buClr>
        <a:buFont typeface="Wingdings" panose="05000000000000000000" pitchFamily="2" charset="2"/>
        <a:buChar char="§"/>
        <a:defRPr sz="1350" kern="1200">
          <a:solidFill>
            <a:schemeClr val="accent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628650" y="1292225"/>
            <a:ext cx="7886700" cy="993775"/>
          </a:xfrm>
          <a:prstGeom prst="rect">
            <a:avLst/>
          </a:prstGeom>
        </p:spPr>
        <p:txBody>
          <a:bodyPr vert="horz" lIns="91440" tIns="45720" rIns="91440" bIns="45720" rtlCol="0" anchor="ctr">
            <a:normAutofit/>
          </a:bodyPr>
          <a:lstStyle/>
          <a:p>
            <a:r>
              <a:rPr lang="nl-NL" dirty="0"/>
              <a:t>Klik om de stijl te bewerken</a:t>
            </a:r>
          </a:p>
        </p:txBody>
      </p:sp>
      <p:sp>
        <p:nvSpPr>
          <p:cNvPr id="11" name="Tijdelijke aanduiding voor tekst 10"/>
          <p:cNvSpPr>
            <a:spLocks noGrp="1"/>
          </p:cNvSpPr>
          <p:nvPr>
            <p:ph type="body" idx="1"/>
          </p:nvPr>
        </p:nvSpPr>
        <p:spPr>
          <a:xfrm>
            <a:off x="628650" y="2286000"/>
            <a:ext cx="7886700" cy="870156"/>
          </a:xfrm>
          <a:prstGeom prst="rect">
            <a:avLst/>
          </a:prstGeom>
        </p:spPr>
        <p:txBody>
          <a:bodyPr vert="horz" lIns="91440" tIns="45720" rIns="91440" bIns="45720" rtlCol="0">
            <a:normAutofit/>
          </a:bodyPr>
          <a:lstStyle/>
          <a:p>
            <a:pPr lvl="0"/>
            <a:r>
              <a:rPr lang="nl-NL" dirty="0"/>
              <a:t>Klik om de modelstijlen te bewerken</a:t>
            </a:r>
          </a:p>
        </p:txBody>
      </p:sp>
    </p:spTree>
    <p:extLst>
      <p:ext uri="{BB962C8B-B14F-4D97-AF65-F5344CB8AC3E}">
        <p14:creationId xmlns:p14="http://schemas.microsoft.com/office/powerpoint/2010/main" val="3408411336"/>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4" r:id="rId3"/>
    <p:sldLayoutId id="2147483663" r:id="rId4"/>
  </p:sldLayoutIdLst>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Clr>
          <a:schemeClr val="bg1"/>
        </a:buClr>
        <a:buFont typeface="Wingdings" panose="05000000000000000000" pitchFamily="2" charset="2"/>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2800" dirty="0"/>
              <a:t>Vrijkomende Agrarische Bebouwing</a:t>
            </a:r>
          </a:p>
        </p:txBody>
      </p:sp>
      <p:sp>
        <p:nvSpPr>
          <p:cNvPr id="3" name="Ondertitel 2"/>
          <p:cNvSpPr>
            <a:spLocks noGrp="1"/>
          </p:cNvSpPr>
          <p:nvPr>
            <p:ph type="subTitle" idx="1"/>
          </p:nvPr>
        </p:nvSpPr>
        <p:spPr>
          <a:xfrm>
            <a:off x="4656146" y="2090545"/>
            <a:ext cx="4240884" cy="1003881"/>
          </a:xfrm>
        </p:spPr>
        <p:txBody>
          <a:bodyPr>
            <a:normAutofit fontScale="77500" lnSpcReduction="20000"/>
          </a:bodyPr>
          <a:lstStyle/>
          <a:p>
            <a:endParaRPr lang="nl-NL" sz="1800" dirty="0"/>
          </a:p>
          <a:p>
            <a:r>
              <a:rPr lang="nl-NL" sz="1800" dirty="0"/>
              <a:t> Symposium Toekomst </a:t>
            </a:r>
            <a:r>
              <a:rPr lang="nl-NL" sz="1800" dirty="0" err="1"/>
              <a:t>Oldambster</a:t>
            </a:r>
            <a:r>
              <a:rPr lang="nl-NL" sz="1800" dirty="0"/>
              <a:t> boerderijen,  </a:t>
            </a:r>
          </a:p>
          <a:p>
            <a:r>
              <a:rPr lang="nl-NL" sz="1800" dirty="0"/>
              <a:t>23 mei 2019</a:t>
            </a:r>
          </a:p>
          <a:p>
            <a:r>
              <a:rPr lang="nl-NL" sz="1800" dirty="0"/>
              <a:t>Marian Lugtenberg</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73" y="3212026"/>
            <a:ext cx="2130439" cy="1089992"/>
          </a:xfrm>
          <a:prstGeom prst="rect">
            <a:avLst/>
          </a:prstGeom>
        </p:spPr>
      </p:pic>
    </p:spTree>
    <p:extLst>
      <p:ext uri="{BB962C8B-B14F-4D97-AF65-F5344CB8AC3E}">
        <p14:creationId xmlns:p14="http://schemas.microsoft.com/office/powerpoint/2010/main" val="233339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Agrarische ontwikkelingen</a:t>
            </a:r>
          </a:p>
        </p:txBody>
      </p:sp>
      <p:sp>
        <p:nvSpPr>
          <p:cNvPr id="4" name="Tijdelijke aanduiding voor tekst 3"/>
          <p:cNvSpPr>
            <a:spLocks noGrp="1"/>
          </p:cNvSpPr>
          <p:nvPr>
            <p:ph type="body" sz="quarter" idx="10"/>
          </p:nvPr>
        </p:nvSpPr>
        <p:spPr/>
        <p:txBody>
          <a:bodyPr/>
          <a:lstStyle/>
          <a:p>
            <a:r>
              <a:rPr lang="nl-NL" dirty="0"/>
              <a:t>Vrijkomende Agrarische Bebouwing</a:t>
            </a:r>
          </a:p>
        </p:txBody>
      </p:sp>
      <p:pic>
        <p:nvPicPr>
          <p:cNvPr id="5" name="Afbeelding 4"/>
          <p:cNvPicPr>
            <a:picLocks noChangeAspect="1"/>
          </p:cNvPicPr>
          <p:nvPr/>
        </p:nvPicPr>
        <p:blipFill>
          <a:blip r:embed="rId3"/>
          <a:stretch>
            <a:fillRect/>
          </a:stretch>
        </p:blipFill>
        <p:spPr>
          <a:xfrm>
            <a:off x="1553809" y="1278192"/>
            <a:ext cx="2659115" cy="1254502"/>
          </a:xfrm>
          <a:prstGeom prst="rect">
            <a:avLst/>
          </a:prstGeom>
        </p:spPr>
      </p:pic>
      <p:pic>
        <p:nvPicPr>
          <p:cNvPr id="6" name="Afbeelding 5"/>
          <p:cNvPicPr>
            <a:picLocks noChangeAspect="1"/>
          </p:cNvPicPr>
          <p:nvPr/>
        </p:nvPicPr>
        <p:blipFill>
          <a:blip r:embed="rId4"/>
          <a:stretch>
            <a:fillRect/>
          </a:stretch>
        </p:blipFill>
        <p:spPr>
          <a:xfrm>
            <a:off x="4572000" y="1278192"/>
            <a:ext cx="2355853" cy="1257636"/>
          </a:xfrm>
          <a:prstGeom prst="rect">
            <a:avLst/>
          </a:prstGeom>
        </p:spPr>
      </p:pic>
      <p:pic>
        <p:nvPicPr>
          <p:cNvPr id="8" name="Afbeelding 7"/>
          <p:cNvPicPr>
            <a:picLocks noChangeAspect="1"/>
          </p:cNvPicPr>
          <p:nvPr/>
        </p:nvPicPr>
        <p:blipFill>
          <a:blip r:embed="rId5"/>
          <a:stretch>
            <a:fillRect/>
          </a:stretch>
        </p:blipFill>
        <p:spPr>
          <a:xfrm>
            <a:off x="2883366" y="2717138"/>
            <a:ext cx="2937244" cy="1731911"/>
          </a:xfrm>
          <a:prstGeom prst="rect">
            <a:avLst/>
          </a:prstGeom>
        </p:spPr>
      </p:pic>
    </p:spTree>
    <p:extLst>
      <p:ext uri="{BB962C8B-B14F-4D97-AF65-F5344CB8AC3E}">
        <p14:creationId xmlns:p14="http://schemas.microsoft.com/office/powerpoint/2010/main" val="364002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Landelijke prognose tot 2030</a:t>
            </a:r>
          </a:p>
        </p:txBody>
      </p:sp>
      <p:sp>
        <p:nvSpPr>
          <p:cNvPr id="4" name="Tijdelijke aanduiding voor tekst 3"/>
          <p:cNvSpPr>
            <a:spLocks noGrp="1"/>
          </p:cNvSpPr>
          <p:nvPr>
            <p:ph type="body" sz="quarter" idx="10"/>
          </p:nvPr>
        </p:nvSpPr>
        <p:spPr/>
        <p:txBody>
          <a:bodyPr/>
          <a:lstStyle/>
          <a:p>
            <a:r>
              <a:rPr lang="nl-NL" dirty="0"/>
              <a:t>Vrijkomende Agrarische Bebouwing</a:t>
            </a:r>
          </a:p>
        </p:txBody>
      </p:sp>
      <p:pic>
        <p:nvPicPr>
          <p:cNvPr id="5" name="Afbeelding 4"/>
          <p:cNvPicPr>
            <a:picLocks noChangeAspect="1"/>
          </p:cNvPicPr>
          <p:nvPr/>
        </p:nvPicPr>
        <p:blipFill>
          <a:blip r:embed="rId3"/>
          <a:stretch>
            <a:fillRect/>
          </a:stretch>
        </p:blipFill>
        <p:spPr>
          <a:xfrm>
            <a:off x="1883301" y="1159506"/>
            <a:ext cx="5365104" cy="3186087"/>
          </a:xfrm>
          <a:prstGeom prst="rect">
            <a:avLst/>
          </a:prstGeom>
        </p:spPr>
      </p:pic>
    </p:spTree>
    <p:extLst>
      <p:ext uri="{BB962C8B-B14F-4D97-AF65-F5344CB8AC3E}">
        <p14:creationId xmlns:p14="http://schemas.microsoft.com/office/powerpoint/2010/main" val="230148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Het </a:t>
            </a:r>
            <a:r>
              <a:rPr lang="nl-NL" dirty="0" err="1"/>
              <a:t>Oldambt</a:t>
            </a:r>
            <a:endParaRPr lang="nl-NL" dirty="0"/>
          </a:p>
        </p:txBody>
      </p:sp>
      <p:sp>
        <p:nvSpPr>
          <p:cNvPr id="3" name="Tijdelijke aanduiding voor inhoud 2"/>
          <p:cNvSpPr>
            <a:spLocks noGrp="1"/>
          </p:cNvSpPr>
          <p:nvPr>
            <p:ph idx="1"/>
          </p:nvPr>
        </p:nvSpPr>
        <p:spPr/>
        <p:txBody>
          <a:bodyPr>
            <a:normAutofit/>
          </a:bodyPr>
          <a:lstStyle/>
          <a:p>
            <a:pPr marL="457200" indent="-457200">
              <a:buClr>
                <a:srgbClr val="92D050"/>
              </a:buClr>
              <a:buFont typeface="Wingdings" panose="05000000000000000000" pitchFamily="2" charset="2"/>
              <a:buChar char="§"/>
            </a:pPr>
            <a:r>
              <a:rPr lang="nl-NL" dirty="0">
                <a:solidFill>
                  <a:schemeClr val="tx2"/>
                </a:solidFill>
              </a:rPr>
              <a:t>2012: 53,9 ha agrarische bebouwing</a:t>
            </a:r>
          </a:p>
          <a:p>
            <a:pPr marL="457200" indent="-457200">
              <a:buClr>
                <a:srgbClr val="92D050"/>
              </a:buClr>
              <a:buFont typeface="Wingdings" panose="05000000000000000000" pitchFamily="2" charset="2"/>
              <a:buChar char="§"/>
            </a:pPr>
            <a:r>
              <a:rPr lang="nl-NL" dirty="0">
                <a:solidFill>
                  <a:schemeClr val="tx2"/>
                </a:solidFill>
              </a:rPr>
              <a:t>Gemiddeld grondoppervlak </a:t>
            </a:r>
            <a:r>
              <a:rPr lang="nl-NL" dirty="0" err="1">
                <a:solidFill>
                  <a:schemeClr val="tx2"/>
                </a:solidFill>
              </a:rPr>
              <a:t>Oldambster</a:t>
            </a:r>
            <a:r>
              <a:rPr lang="nl-NL" dirty="0">
                <a:solidFill>
                  <a:schemeClr val="tx2"/>
                </a:solidFill>
              </a:rPr>
              <a:t> boerderij: 825 m2</a:t>
            </a:r>
          </a:p>
          <a:p>
            <a:pPr marL="457200" indent="-457200">
              <a:buClr>
                <a:srgbClr val="92D050"/>
              </a:buClr>
              <a:buFont typeface="Wingdings" panose="05000000000000000000" pitchFamily="2" charset="2"/>
              <a:buChar char="§"/>
            </a:pPr>
            <a:endParaRPr lang="nl-NL" sz="1000" dirty="0">
              <a:solidFill>
                <a:schemeClr val="tx2"/>
              </a:solidFill>
            </a:endParaRPr>
          </a:p>
          <a:p>
            <a:pPr lvl="1">
              <a:buClr>
                <a:srgbClr val="92D050"/>
              </a:buClr>
            </a:pPr>
            <a:endParaRPr lang="nl-NL" sz="1800" dirty="0">
              <a:solidFill>
                <a:schemeClr val="tx2"/>
              </a:solidFill>
            </a:endParaRPr>
          </a:p>
          <a:p>
            <a:pPr marL="457200" indent="-457200">
              <a:buClr>
                <a:srgbClr val="92D050"/>
              </a:buClr>
              <a:buFont typeface="Wingdings" panose="05000000000000000000" pitchFamily="2" charset="2"/>
              <a:buChar char="§"/>
            </a:pPr>
            <a:endParaRPr lang="nl-NL" sz="1800" dirty="0">
              <a:solidFill>
                <a:schemeClr val="tx2"/>
              </a:solidFill>
            </a:endParaRPr>
          </a:p>
        </p:txBody>
      </p:sp>
      <p:sp>
        <p:nvSpPr>
          <p:cNvPr id="4" name="Tijdelijke aanduiding voor tekst 3"/>
          <p:cNvSpPr>
            <a:spLocks noGrp="1"/>
          </p:cNvSpPr>
          <p:nvPr>
            <p:ph type="body" sz="quarter" idx="10"/>
          </p:nvPr>
        </p:nvSpPr>
        <p:spPr/>
        <p:txBody>
          <a:bodyPr/>
          <a:lstStyle/>
          <a:p>
            <a:r>
              <a:rPr lang="nl-NL" dirty="0"/>
              <a:t>Vrijkomende Agrarische Bebouwing</a:t>
            </a:r>
          </a:p>
        </p:txBody>
      </p:sp>
      <p:graphicFrame>
        <p:nvGraphicFramePr>
          <p:cNvPr id="7" name="Grafiek 6"/>
          <p:cNvGraphicFramePr>
            <a:graphicFrameLocks/>
          </p:cNvGraphicFramePr>
          <p:nvPr>
            <p:extLst>
              <p:ext uri="{D42A27DB-BD31-4B8C-83A1-F6EECF244321}">
                <p14:modId xmlns:p14="http://schemas.microsoft.com/office/powerpoint/2010/main" val="1265734762"/>
              </p:ext>
            </p:extLst>
          </p:nvPr>
        </p:nvGraphicFramePr>
        <p:xfrm>
          <a:off x="4333795" y="2182265"/>
          <a:ext cx="4429846" cy="25402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83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Het </a:t>
            </a:r>
            <a:r>
              <a:rPr lang="nl-NL" dirty="0" err="1"/>
              <a:t>Oldambt</a:t>
            </a:r>
            <a:endParaRPr lang="nl-NL" dirty="0"/>
          </a:p>
        </p:txBody>
      </p:sp>
      <p:sp>
        <p:nvSpPr>
          <p:cNvPr id="4" name="Tijdelijke aanduiding voor tekst 3"/>
          <p:cNvSpPr>
            <a:spLocks noGrp="1"/>
          </p:cNvSpPr>
          <p:nvPr>
            <p:ph type="body" sz="quarter" idx="10"/>
          </p:nvPr>
        </p:nvSpPr>
        <p:spPr/>
        <p:txBody>
          <a:bodyPr/>
          <a:lstStyle/>
          <a:p>
            <a:r>
              <a:rPr lang="nl-NL" dirty="0"/>
              <a:t>Vrijkomende Agrarische Bebouwing</a:t>
            </a:r>
          </a:p>
        </p:txBody>
      </p:sp>
      <p:graphicFrame>
        <p:nvGraphicFramePr>
          <p:cNvPr id="7" name="Grafiek 6"/>
          <p:cNvGraphicFramePr>
            <a:graphicFrameLocks/>
          </p:cNvGraphicFramePr>
          <p:nvPr>
            <p:extLst>
              <p:ext uri="{D42A27DB-BD31-4B8C-83A1-F6EECF244321}">
                <p14:modId xmlns:p14="http://schemas.microsoft.com/office/powerpoint/2010/main" val="1004742121"/>
              </p:ext>
            </p:extLst>
          </p:nvPr>
        </p:nvGraphicFramePr>
        <p:xfrm>
          <a:off x="153601" y="1514695"/>
          <a:ext cx="50101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ek 7"/>
          <p:cNvGraphicFramePr>
            <a:graphicFrameLocks/>
          </p:cNvGraphicFramePr>
          <p:nvPr>
            <p:extLst>
              <p:ext uri="{D42A27DB-BD31-4B8C-83A1-F6EECF244321}">
                <p14:modId xmlns:p14="http://schemas.microsoft.com/office/powerpoint/2010/main" val="3142844769"/>
              </p:ext>
            </p:extLst>
          </p:nvPr>
        </p:nvGraphicFramePr>
        <p:xfrm>
          <a:off x="4114800" y="151469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433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Groningen versus landelijk</a:t>
            </a:r>
          </a:p>
        </p:txBody>
      </p:sp>
      <p:sp>
        <p:nvSpPr>
          <p:cNvPr id="4" name="Tijdelijke aanduiding voor tekst 3"/>
          <p:cNvSpPr>
            <a:spLocks noGrp="1"/>
          </p:cNvSpPr>
          <p:nvPr>
            <p:ph type="body" sz="quarter" idx="10"/>
          </p:nvPr>
        </p:nvSpPr>
        <p:spPr/>
        <p:txBody>
          <a:bodyPr/>
          <a:lstStyle/>
          <a:p>
            <a:r>
              <a:rPr lang="nl-NL" dirty="0"/>
              <a:t>Vrijkomende Agrarische Bebouwing</a:t>
            </a:r>
          </a:p>
        </p:txBody>
      </p:sp>
      <p:graphicFrame>
        <p:nvGraphicFramePr>
          <p:cNvPr id="7" name="Chart 1"/>
          <p:cNvGraphicFramePr>
            <a:graphicFrameLocks/>
          </p:cNvGraphicFramePr>
          <p:nvPr>
            <p:extLst>
              <p:ext uri="{D42A27DB-BD31-4B8C-83A1-F6EECF244321}">
                <p14:modId xmlns:p14="http://schemas.microsoft.com/office/powerpoint/2010/main" val="2569222730"/>
              </p:ext>
            </p:extLst>
          </p:nvPr>
        </p:nvGraphicFramePr>
        <p:xfrm>
          <a:off x="763905" y="776613"/>
          <a:ext cx="7481063" cy="3949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527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Stoppen is een langdurig proces</a:t>
            </a:r>
          </a:p>
        </p:txBody>
      </p:sp>
      <p:sp>
        <p:nvSpPr>
          <p:cNvPr id="3" name="Tijdelijke aanduiding voor inhoud 2"/>
          <p:cNvSpPr>
            <a:spLocks noGrp="1"/>
          </p:cNvSpPr>
          <p:nvPr>
            <p:ph idx="1"/>
          </p:nvPr>
        </p:nvSpPr>
        <p:spPr/>
        <p:txBody>
          <a:bodyPr>
            <a:normAutofit fontScale="92500" lnSpcReduction="20000"/>
          </a:bodyPr>
          <a:lstStyle/>
          <a:p>
            <a:pPr marL="457200" indent="-457200">
              <a:buClr>
                <a:srgbClr val="92D050"/>
              </a:buClr>
              <a:buFont typeface="Wingdings" panose="05000000000000000000" pitchFamily="2" charset="2"/>
              <a:buChar char="§"/>
            </a:pPr>
            <a:r>
              <a:rPr lang="nl-NL" dirty="0">
                <a:solidFill>
                  <a:schemeClr val="tx2"/>
                </a:solidFill>
              </a:rPr>
              <a:t>Beslissing om niet meer te investeren</a:t>
            </a:r>
          </a:p>
          <a:p>
            <a:pPr marL="457200" indent="-457200">
              <a:buClr>
                <a:srgbClr val="92D050"/>
              </a:buClr>
              <a:buFont typeface="Wingdings" panose="05000000000000000000" pitchFamily="2" charset="2"/>
              <a:buChar char="§"/>
            </a:pPr>
            <a:r>
              <a:rPr lang="nl-NL" dirty="0">
                <a:solidFill>
                  <a:schemeClr val="tx2"/>
                </a:solidFill>
              </a:rPr>
              <a:t>Afbouw productie, grond, dieren</a:t>
            </a:r>
          </a:p>
          <a:p>
            <a:pPr marL="457200" indent="-457200">
              <a:buClr>
                <a:srgbClr val="92D050"/>
              </a:buClr>
              <a:buFont typeface="Wingdings" panose="05000000000000000000" pitchFamily="2" charset="2"/>
              <a:buChar char="§"/>
            </a:pPr>
            <a:r>
              <a:rPr lang="nl-NL" dirty="0">
                <a:solidFill>
                  <a:schemeClr val="tx2"/>
                </a:solidFill>
              </a:rPr>
              <a:t>Soms vervangende activiteiten of van neventak naar hoofdtak</a:t>
            </a:r>
          </a:p>
          <a:p>
            <a:pPr marL="457200" indent="-457200">
              <a:buClr>
                <a:srgbClr val="92D050"/>
              </a:buClr>
              <a:buFont typeface="Wingdings" panose="05000000000000000000" pitchFamily="2" charset="2"/>
              <a:buChar char="§"/>
            </a:pPr>
            <a:r>
              <a:rPr lang="nl-NL" dirty="0">
                <a:solidFill>
                  <a:schemeClr val="tx2"/>
                </a:solidFill>
              </a:rPr>
              <a:t>Voordeel van aanhouden agrarisch bedrijf in registraties</a:t>
            </a:r>
          </a:p>
          <a:p>
            <a:pPr marL="457200" indent="-457200">
              <a:buClr>
                <a:srgbClr val="92D050"/>
              </a:buClr>
              <a:buFont typeface="Wingdings" panose="05000000000000000000" pitchFamily="2" charset="2"/>
              <a:buChar char="§"/>
            </a:pPr>
            <a:r>
              <a:rPr lang="nl-NL" dirty="0">
                <a:solidFill>
                  <a:schemeClr val="tx2"/>
                </a:solidFill>
              </a:rPr>
              <a:t>Leegstand schuren, woonhuis blijft bewoond (leegstand daardoor ook moeilijk herkenbaar)</a:t>
            </a:r>
          </a:p>
          <a:p>
            <a:pPr marL="457200" indent="-457200">
              <a:buClr>
                <a:srgbClr val="92D050"/>
              </a:buClr>
              <a:buFont typeface="Wingdings" panose="05000000000000000000" pitchFamily="2" charset="2"/>
              <a:buChar char="§"/>
            </a:pPr>
            <a:r>
              <a:rPr lang="nl-NL" dirty="0">
                <a:solidFill>
                  <a:schemeClr val="tx2"/>
                </a:solidFill>
              </a:rPr>
              <a:t>Geen investeringspotentieel meer (Asbest, onderhoud)</a:t>
            </a:r>
            <a:endParaRPr lang="nl-NL" dirty="0"/>
          </a:p>
        </p:txBody>
      </p:sp>
      <p:sp>
        <p:nvSpPr>
          <p:cNvPr id="4" name="Tijdelijke aanduiding voor tekst 3"/>
          <p:cNvSpPr>
            <a:spLocks noGrp="1"/>
          </p:cNvSpPr>
          <p:nvPr>
            <p:ph type="body" sz="quarter" idx="10"/>
          </p:nvPr>
        </p:nvSpPr>
        <p:spPr/>
        <p:txBody>
          <a:bodyPr/>
          <a:lstStyle/>
          <a:p>
            <a:r>
              <a:rPr lang="nl-NL" dirty="0"/>
              <a:t>Vrijkomende Agrarische Bebouwing</a:t>
            </a:r>
          </a:p>
        </p:txBody>
      </p:sp>
    </p:spTree>
    <p:extLst>
      <p:ext uri="{BB962C8B-B14F-4D97-AF65-F5344CB8AC3E}">
        <p14:creationId xmlns:p14="http://schemas.microsoft.com/office/powerpoint/2010/main" val="52537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normAutofit fontScale="90000"/>
          </a:bodyPr>
          <a:lstStyle/>
          <a:p>
            <a:r>
              <a:rPr lang="nl-NL" dirty="0"/>
              <a:t>Staat van onderhoud</a:t>
            </a:r>
          </a:p>
        </p:txBody>
      </p:sp>
      <p:sp>
        <p:nvSpPr>
          <p:cNvPr id="12" name="Tijdelijke aanduiding voor inhoud 11"/>
          <p:cNvSpPr>
            <a:spLocks noGrp="1"/>
          </p:cNvSpPr>
          <p:nvPr>
            <p:ph idx="1"/>
          </p:nvPr>
        </p:nvSpPr>
        <p:spPr>
          <a:xfrm>
            <a:off x="628650" y="863243"/>
            <a:ext cx="7886700" cy="3492855"/>
          </a:xfrm>
        </p:spPr>
        <p:txBody>
          <a:bodyPr>
            <a:normAutofit/>
          </a:bodyPr>
          <a:lstStyle/>
          <a:p>
            <a:r>
              <a:rPr lang="nl-NL" sz="2000" dirty="0">
                <a:solidFill>
                  <a:schemeClr val="tx2"/>
                </a:solidFill>
              </a:rPr>
              <a:t>Provincie Groningen</a:t>
            </a:r>
          </a:p>
          <a:p>
            <a:endParaRPr lang="nl-NL" sz="2000" dirty="0">
              <a:solidFill>
                <a:schemeClr val="tx2"/>
              </a:solidFill>
            </a:endParaRPr>
          </a:p>
          <a:p>
            <a:endParaRPr lang="nl-NL" sz="2000" dirty="0">
              <a:solidFill>
                <a:schemeClr val="tx2"/>
              </a:solidFill>
            </a:endParaRPr>
          </a:p>
          <a:p>
            <a:endParaRPr lang="nl-NL" sz="2000" dirty="0">
              <a:solidFill>
                <a:schemeClr val="tx2"/>
              </a:solidFill>
            </a:endParaRPr>
          </a:p>
          <a:p>
            <a:endParaRPr lang="nl-NL" sz="1000" dirty="0">
              <a:solidFill>
                <a:schemeClr val="tx2"/>
              </a:solidFill>
            </a:endParaRPr>
          </a:p>
          <a:p>
            <a:endParaRPr lang="nl-NL" sz="1000" dirty="0">
              <a:solidFill>
                <a:schemeClr val="tx2"/>
              </a:solidFill>
            </a:endParaRPr>
          </a:p>
          <a:p>
            <a:r>
              <a:rPr lang="nl-NL" sz="2000" dirty="0">
                <a:solidFill>
                  <a:schemeClr val="tx2"/>
                </a:solidFill>
              </a:rPr>
              <a:t>Gemeente </a:t>
            </a:r>
            <a:r>
              <a:rPr lang="nl-NL" sz="2000" dirty="0" err="1">
                <a:solidFill>
                  <a:schemeClr val="tx2"/>
                </a:solidFill>
              </a:rPr>
              <a:t>Oldambt</a:t>
            </a:r>
            <a:endParaRPr lang="nl-NL" sz="2000" dirty="0">
              <a:solidFill>
                <a:schemeClr val="tx2"/>
              </a:solidFill>
            </a:endParaRPr>
          </a:p>
        </p:txBody>
      </p:sp>
      <p:sp>
        <p:nvSpPr>
          <p:cNvPr id="13" name="Tijdelijke aanduiding voor tekst 12"/>
          <p:cNvSpPr>
            <a:spLocks noGrp="1"/>
          </p:cNvSpPr>
          <p:nvPr>
            <p:ph type="body" sz="quarter" idx="10"/>
          </p:nvPr>
        </p:nvSpPr>
        <p:spPr/>
        <p:txBody>
          <a:bodyPr/>
          <a:lstStyle/>
          <a:p>
            <a:r>
              <a:rPr lang="nl-NL" dirty="0"/>
              <a:t>Vrijkomende Agrarische Bebouwing</a:t>
            </a:r>
          </a:p>
        </p:txBody>
      </p:sp>
      <p:pic>
        <p:nvPicPr>
          <p:cNvPr id="6" name="Afbeelding 5"/>
          <p:cNvPicPr>
            <a:picLocks noChangeAspect="1"/>
          </p:cNvPicPr>
          <p:nvPr/>
        </p:nvPicPr>
        <p:blipFill>
          <a:blip r:embed="rId3"/>
          <a:stretch>
            <a:fillRect/>
          </a:stretch>
        </p:blipFill>
        <p:spPr>
          <a:xfrm>
            <a:off x="5052809" y="4149347"/>
            <a:ext cx="3155637" cy="567461"/>
          </a:xfrm>
          <a:prstGeom prst="rect">
            <a:avLst/>
          </a:prstGeom>
        </p:spPr>
      </p:pic>
      <p:pic>
        <p:nvPicPr>
          <p:cNvPr id="8" name="Afbeelding 7"/>
          <p:cNvPicPr>
            <a:picLocks noChangeAspect="1"/>
          </p:cNvPicPr>
          <p:nvPr/>
        </p:nvPicPr>
        <p:blipFill>
          <a:blip r:embed="rId4"/>
          <a:stretch>
            <a:fillRect/>
          </a:stretch>
        </p:blipFill>
        <p:spPr>
          <a:xfrm>
            <a:off x="554781" y="1203494"/>
            <a:ext cx="7653665" cy="1649033"/>
          </a:xfrm>
          <a:prstGeom prst="rect">
            <a:avLst/>
          </a:prstGeom>
        </p:spPr>
      </p:pic>
      <p:pic>
        <p:nvPicPr>
          <p:cNvPr id="10" name="Afbeelding 9"/>
          <p:cNvPicPr>
            <a:picLocks noChangeAspect="1"/>
          </p:cNvPicPr>
          <p:nvPr/>
        </p:nvPicPr>
        <p:blipFill>
          <a:blip r:embed="rId5"/>
          <a:stretch>
            <a:fillRect/>
          </a:stretch>
        </p:blipFill>
        <p:spPr>
          <a:xfrm>
            <a:off x="554781" y="3169726"/>
            <a:ext cx="7653665" cy="914138"/>
          </a:xfrm>
          <a:prstGeom prst="rect">
            <a:avLst/>
          </a:prstGeom>
        </p:spPr>
      </p:pic>
    </p:spTree>
    <p:extLst>
      <p:ext uri="{BB962C8B-B14F-4D97-AF65-F5344CB8AC3E}">
        <p14:creationId xmlns:p14="http://schemas.microsoft.com/office/powerpoint/2010/main" val="263507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Maatschappelijke problemen leegstand</a:t>
            </a:r>
          </a:p>
        </p:txBody>
      </p:sp>
      <p:sp>
        <p:nvSpPr>
          <p:cNvPr id="4" name="Tijdelijke aanduiding voor tekst 3"/>
          <p:cNvSpPr>
            <a:spLocks noGrp="1"/>
          </p:cNvSpPr>
          <p:nvPr>
            <p:ph type="body" sz="quarter" idx="10"/>
          </p:nvPr>
        </p:nvSpPr>
        <p:spPr/>
        <p:txBody>
          <a:bodyPr/>
          <a:lstStyle/>
          <a:p>
            <a:r>
              <a:rPr lang="nl-NL" dirty="0"/>
              <a:t>Vrijkomende Agrarische Bebouwing</a:t>
            </a:r>
          </a:p>
        </p:txBody>
      </p:sp>
      <p:pic>
        <p:nvPicPr>
          <p:cNvPr id="6" name="Afbeelding 5"/>
          <p:cNvPicPr>
            <a:picLocks noChangeAspect="1"/>
          </p:cNvPicPr>
          <p:nvPr/>
        </p:nvPicPr>
        <p:blipFill>
          <a:blip r:embed="rId3"/>
          <a:stretch>
            <a:fillRect/>
          </a:stretch>
        </p:blipFill>
        <p:spPr>
          <a:xfrm>
            <a:off x="1460959" y="776614"/>
            <a:ext cx="6176969" cy="3871668"/>
          </a:xfrm>
          <a:prstGeom prst="rect">
            <a:avLst/>
          </a:prstGeom>
        </p:spPr>
      </p:pic>
    </p:spTree>
    <p:extLst>
      <p:ext uri="{BB962C8B-B14F-4D97-AF65-F5344CB8AC3E}">
        <p14:creationId xmlns:p14="http://schemas.microsoft.com/office/powerpoint/2010/main" val="878114728"/>
      </p:ext>
    </p:extLst>
  </p:cSld>
  <p:clrMapOvr>
    <a:masterClrMapping/>
  </p:clrMapOvr>
</p:sld>
</file>

<file path=ppt/theme/theme1.xml><?xml version="1.0" encoding="utf-8"?>
<a:theme xmlns:a="http://schemas.openxmlformats.org/drawingml/2006/main" name="Kantoorthema">
  <a:themeElements>
    <a:clrScheme name="Kadaster test 8">
      <a:dk1>
        <a:sysClr val="windowText" lastClr="000000"/>
      </a:dk1>
      <a:lt1>
        <a:sysClr val="window" lastClr="FFFFFF"/>
      </a:lt1>
      <a:dk2>
        <a:srgbClr val="1F497D"/>
      </a:dk2>
      <a:lt2>
        <a:srgbClr val="EEECE1"/>
      </a:lt2>
      <a:accent1>
        <a:srgbClr val="0093BE"/>
      </a:accent1>
      <a:accent2>
        <a:srgbClr val="004079"/>
      </a:accent2>
      <a:accent3>
        <a:srgbClr val="FF7400"/>
      </a:accent3>
      <a:accent4>
        <a:srgbClr val="079600"/>
      </a:accent4>
      <a:accent5>
        <a:srgbClr val="922997"/>
      </a:accent5>
      <a:accent6>
        <a:srgbClr val="F4EE00"/>
      </a:accent6>
      <a:hlink>
        <a:srgbClr val="0000FF"/>
      </a:hlink>
      <a:folHlink>
        <a:srgbClr val="0093BE"/>
      </a:folHlink>
    </a:clrScheme>
    <a:fontScheme name="Aangepast 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SjabloonV0504.potx [Alleen-lezen]" id="{6B24014F-A3BA-4990-BE1C-78F1E9EA14A5}" vid="{22C437E6-EA2B-4B12-9583-1A7A59E34B0C}"/>
    </a:ext>
  </a:extLst>
</a:theme>
</file>

<file path=ppt/theme/theme2.xml><?xml version="1.0" encoding="utf-8"?>
<a:theme xmlns:a="http://schemas.openxmlformats.org/drawingml/2006/main" name="Hoofdstuk dia">
  <a:themeElements>
    <a:clrScheme name="Kadaster test 8">
      <a:dk1>
        <a:sysClr val="windowText" lastClr="000000"/>
      </a:dk1>
      <a:lt1>
        <a:sysClr val="window" lastClr="FFFFFF"/>
      </a:lt1>
      <a:dk2>
        <a:srgbClr val="1F497D"/>
      </a:dk2>
      <a:lt2>
        <a:srgbClr val="EEECE1"/>
      </a:lt2>
      <a:accent1>
        <a:srgbClr val="0093BE"/>
      </a:accent1>
      <a:accent2>
        <a:srgbClr val="004079"/>
      </a:accent2>
      <a:accent3>
        <a:srgbClr val="FF7400"/>
      </a:accent3>
      <a:accent4>
        <a:srgbClr val="079600"/>
      </a:accent4>
      <a:accent5>
        <a:srgbClr val="922997"/>
      </a:accent5>
      <a:accent6>
        <a:srgbClr val="F4EE00"/>
      </a:accent6>
      <a:hlink>
        <a:srgbClr val="0000FF"/>
      </a:hlink>
      <a:folHlink>
        <a:srgbClr val="0093BE"/>
      </a:folHlink>
    </a:clrScheme>
    <a:fontScheme name="Aangepast 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SjabloonV0504.potx [Alleen-lezen]" id="{6B24014F-A3BA-4990-BE1C-78F1E9EA14A5}" vid="{E981502C-EB58-4AAE-9844-006D87F4D49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PPTSjabloonV0504</Template>
  <TotalTime>616</TotalTime>
  <Words>1386</Words>
  <Application>Microsoft Office PowerPoint</Application>
  <PresentationFormat>Diavoorstelling (16:9)</PresentationFormat>
  <Paragraphs>94</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9</vt:i4>
      </vt:variant>
    </vt:vector>
  </HeadingPairs>
  <TitlesOfParts>
    <vt:vector size="14" baseType="lpstr">
      <vt:lpstr>Arial</vt:lpstr>
      <vt:lpstr>Calibri</vt:lpstr>
      <vt:lpstr>Wingdings</vt:lpstr>
      <vt:lpstr>Kantoorthema</vt:lpstr>
      <vt:lpstr>Hoofdstuk dia</vt:lpstr>
      <vt:lpstr>Vrijkomende Agrarische Bebouwing</vt:lpstr>
      <vt:lpstr>Agrarische ontwikkelingen</vt:lpstr>
      <vt:lpstr>Landelijke prognose tot 2030</vt:lpstr>
      <vt:lpstr>Het Oldambt</vt:lpstr>
      <vt:lpstr>Het Oldambt</vt:lpstr>
      <vt:lpstr>Groningen versus landelijk</vt:lpstr>
      <vt:lpstr>Stoppen is een langdurig proces</vt:lpstr>
      <vt:lpstr>Staat van onderhoud</vt:lpstr>
      <vt:lpstr>Maatschappelijke problemen leegstand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Vrijkomende agrarische bebouwing</dc:title>
  <dc:creator>Lugtenberg, Marian</dc:creator>
  <cp:lastModifiedBy>Trinet Holtslag</cp:lastModifiedBy>
  <cp:revision>36</cp:revision>
  <cp:lastPrinted>2019-05-20T12:33:33Z</cp:lastPrinted>
  <dcterms:created xsi:type="dcterms:W3CDTF">2019-05-14T10:28:03Z</dcterms:created>
  <dcterms:modified xsi:type="dcterms:W3CDTF">2019-05-22T11:36:25Z</dcterms:modified>
</cp:coreProperties>
</file>